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89" r:id="rId5"/>
    <p:sldId id="318" r:id="rId6"/>
    <p:sldId id="347" r:id="rId7"/>
    <p:sldId id="348" r:id="rId8"/>
    <p:sldId id="355" r:id="rId9"/>
    <p:sldId id="350" r:id="rId10"/>
    <p:sldId id="352" r:id="rId11"/>
    <p:sldId id="351" r:id="rId12"/>
    <p:sldId id="353" r:id="rId13"/>
    <p:sldId id="354" r:id="rId14"/>
    <p:sldId id="405" r:id="rId15"/>
    <p:sldId id="406" r:id="rId16"/>
    <p:sldId id="407" r:id="rId17"/>
    <p:sldId id="357" r:id="rId18"/>
    <p:sldId id="358" r:id="rId19"/>
    <p:sldId id="362" r:id="rId20"/>
    <p:sldId id="364" r:id="rId21"/>
    <p:sldId id="365" r:id="rId22"/>
    <p:sldId id="395" r:id="rId23"/>
    <p:sldId id="396" r:id="rId24"/>
    <p:sldId id="397" r:id="rId25"/>
    <p:sldId id="398" r:id="rId26"/>
    <p:sldId id="399" r:id="rId27"/>
    <p:sldId id="400" r:id="rId28"/>
    <p:sldId id="401" r:id="rId29"/>
    <p:sldId id="402" r:id="rId30"/>
    <p:sldId id="403" r:id="rId31"/>
    <p:sldId id="317" r:id="rId32"/>
    <p:sldId id="410" r:id="rId33"/>
    <p:sldId id="411" r:id="rId34"/>
    <p:sldId id="412" r:id="rId35"/>
    <p:sldId id="413" r:id="rId36"/>
  </p:sldIdLst>
  <p:sldSz cx="9144000" cy="5143500" type="screen16x9"/>
  <p:notesSz cx="6858000" cy="9144000"/>
  <p:embeddedFontLst>
    <p:embeddedFont>
      <p:font typeface="微软雅黑 Light" panose="020B0502040204020203" pitchFamily="34" charset="-122"/>
      <p:regular r:id="rId40"/>
    </p:embeddedFont>
    <p:embeddedFont>
      <p:font typeface="华文中宋" panose="02010600040101010101" charset="-122"/>
      <p:regular r:id="rId41"/>
    </p:embeddedFont>
    <p:embeddedFont>
      <p:font typeface="Calibri" panose="020F0502020204030204" charset="0"/>
      <p:regular r:id="rId42"/>
      <p:bold r:id="rId43"/>
      <p:italic r:id="rId44"/>
      <p:boldItalic r:id="rId4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B8CC"/>
    <a:srgbClr val="E5AAA4"/>
    <a:srgbClr val="E5AAAF"/>
    <a:srgbClr val="F9680D"/>
    <a:srgbClr val="1D41D5"/>
    <a:srgbClr val="FF6C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605"/>
        <p:guide pos="293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22D9BF-EF06-4664-87D1-BA8B23334F4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DAAC2-3404-4325-BA90-11E1B895004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endParaRPr lang="en-US" altLang="zh-CN"/>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DAAC2-3404-4325-BA90-11E1B895004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9EC24E-3E67-4479-BC9E-AA3AC6EE25F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D03DC8-8A00-4360-9904-60FCBF44561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518"/>
            <a:ext cx="7772400" cy="110206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3962"/>
            <a:ext cx="6400800" cy="1314856"/>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457200" y="4684571"/>
            <a:ext cx="2133600" cy="357298"/>
          </a:xfrm>
          <a:prstGeom prst="rect">
            <a:avLst/>
          </a:prstGeom>
        </p:spPr>
        <p:txBody>
          <a:bodyPr/>
          <a:lstStyle>
            <a:lvl1pPr>
              <a:defRPr/>
            </a:lvl1pPr>
          </a:lstStyle>
          <a:p>
            <a:endParaRPr lang="zh-CN" altLang="zh-CN"/>
          </a:p>
        </p:txBody>
      </p:sp>
      <p:sp>
        <p:nvSpPr>
          <p:cNvPr id="5" name="页脚占位符 4"/>
          <p:cNvSpPr>
            <a:spLocks noGrp="1"/>
          </p:cNvSpPr>
          <p:nvPr>
            <p:ph type="ftr" sz="quarter" idx="11"/>
          </p:nvPr>
        </p:nvSpPr>
        <p:spPr>
          <a:xfrm>
            <a:off x="3124200" y="4684571"/>
            <a:ext cx="2895600" cy="357298"/>
          </a:xfrm>
          <a:prstGeom prst="rect">
            <a:avLst/>
          </a:prstGeom>
        </p:spPr>
        <p:txBody>
          <a:bodyPr/>
          <a:lstStyle>
            <a:lvl1pPr>
              <a:defRPr/>
            </a:lvl1pPr>
          </a:lstStyle>
          <a:p>
            <a:endParaRPr lang="zh-CN" altLang="zh-CN"/>
          </a:p>
        </p:txBody>
      </p:sp>
      <p:sp>
        <p:nvSpPr>
          <p:cNvPr id="6" name="灯片编号占位符 5"/>
          <p:cNvSpPr>
            <a:spLocks noGrp="1"/>
          </p:cNvSpPr>
          <p:nvPr>
            <p:ph type="sldNum" sz="quarter" idx="12"/>
          </p:nvPr>
        </p:nvSpPr>
        <p:spPr>
          <a:xfrm>
            <a:off x="6553200" y="4684571"/>
            <a:ext cx="2133600" cy="357298"/>
          </a:xfrm>
          <a:prstGeom prst="rect">
            <a:avLst/>
          </a:prstGeom>
        </p:spPr>
        <p:txBody>
          <a:bodyPr/>
          <a:lstStyle>
            <a:lvl1pPr>
              <a:defRPr/>
            </a:lvl1pPr>
          </a:lstStyle>
          <a:p>
            <a:fld id="{42151F69-C118-4984-B8EB-ACB73920D824}" type="slidenum">
              <a:rPr lang="zh-CN" altLang="zh-CN"/>
            </a:fld>
            <a:endParaRPr lang="zh-CN"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9EC24E-3E67-4479-BC9E-AA3AC6EE25F4}"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ED03DC8-8A00-4360-9904-60FCBF44561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1.png"/><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xml"/><Relationship Id="rId6" Type="http://schemas.openxmlformats.org/officeDocument/2006/relationships/tags" Target="../tags/tag73.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1.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xml"/><Relationship Id="rId6" Type="http://schemas.openxmlformats.org/officeDocument/2006/relationships/tags" Target="../tags/tag85.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s>
</file>

<file path=ppt/slides/_rels/slide18.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tags" Target="../tags/tag107.xml"/><Relationship Id="rId5" Type="http://schemas.openxmlformats.org/officeDocument/2006/relationships/image" Target="../media/image24.png"/><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1" Type="http://schemas.openxmlformats.org/officeDocument/2006/relationships/notesSlide" Target="../notesSlides/notesSlide18.xml"/><Relationship Id="rId10" Type="http://schemas.openxmlformats.org/officeDocument/2006/relationships/slideLayout" Target="../slideLayouts/slideLayout1.xml"/><Relationship Id="rId1" Type="http://schemas.openxmlformats.org/officeDocument/2006/relationships/tags" Target="../tags/tag103.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s>
</file>

<file path=ppt/slides/_rels/slide2.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0" Type="http://schemas.openxmlformats.org/officeDocument/2006/relationships/notesSlide" Target="../notesSlides/notesSlide2.xml"/><Relationship Id="rId3" Type="http://schemas.openxmlformats.org/officeDocument/2006/relationships/tags" Target="../tags/tag9.xml"/><Relationship Id="rId29" Type="http://schemas.openxmlformats.org/officeDocument/2006/relationships/slideLayout" Target="../slideLayouts/slideLayout1.xml"/><Relationship Id="rId28" Type="http://schemas.openxmlformats.org/officeDocument/2006/relationships/tags" Target="../tags/tag34.xml"/><Relationship Id="rId27" Type="http://schemas.openxmlformats.org/officeDocument/2006/relationships/tags" Target="../tags/tag33.xml"/><Relationship Id="rId26" Type="http://schemas.openxmlformats.org/officeDocument/2006/relationships/tags" Target="../tags/tag32.xml"/><Relationship Id="rId25" Type="http://schemas.openxmlformats.org/officeDocument/2006/relationships/tags" Target="../tags/tag31.xml"/><Relationship Id="rId24" Type="http://schemas.openxmlformats.org/officeDocument/2006/relationships/tags" Target="../tags/tag30.xml"/><Relationship Id="rId23" Type="http://schemas.openxmlformats.org/officeDocument/2006/relationships/tags" Target="../tags/tag29.xml"/><Relationship Id="rId22" Type="http://schemas.openxmlformats.org/officeDocument/2006/relationships/tags" Target="../tags/tag28.xml"/><Relationship Id="rId21" Type="http://schemas.openxmlformats.org/officeDocument/2006/relationships/tags" Target="../tags/tag27.xml"/><Relationship Id="rId20" Type="http://schemas.openxmlformats.org/officeDocument/2006/relationships/tags" Target="../tags/tag26.xml"/><Relationship Id="rId2" Type="http://schemas.openxmlformats.org/officeDocument/2006/relationships/tags" Target="../tags/tag8.xml"/><Relationship Id="rId19" Type="http://schemas.openxmlformats.org/officeDocument/2006/relationships/tags" Target="../tags/tag25.xml"/><Relationship Id="rId18" Type="http://schemas.openxmlformats.org/officeDocument/2006/relationships/tags" Target="../tags/tag24.xml"/><Relationship Id="rId17" Type="http://schemas.openxmlformats.org/officeDocument/2006/relationships/tags" Target="../tags/tag23.xml"/><Relationship Id="rId16" Type="http://schemas.openxmlformats.org/officeDocument/2006/relationships/tags" Target="../tags/tag22.xml"/><Relationship Id="rId15" Type="http://schemas.openxmlformats.org/officeDocument/2006/relationships/tags" Target="../tags/tag21.xml"/><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1" Type="http://schemas.openxmlformats.org/officeDocument/2006/relationships/notesSlide" Target="../notesSlides/notesSlide20.xml"/><Relationship Id="rId10" Type="http://schemas.openxmlformats.org/officeDocument/2006/relationships/slideLayout" Target="../slideLayouts/slideLayout1.xml"/><Relationship Id="rId1" Type="http://schemas.openxmlformats.org/officeDocument/2006/relationships/tags" Target="../tags/tag111.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image" Target="../media/image35.png"/><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s>
</file>

<file path=ppt/slides/_rels/slide23.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tags" Target="../tags/tag127.xml"/><Relationship Id="rId5" Type="http://schemas.openxmlformats.org/officeDocument/2006/relationships/image" Target="../media/image36.png"/><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1" Type="http://schemas.openxmlformats.org/officeDocument/2006/relationships/notesSlide" Target="../notesSlides/notesSlide23.xml"/><Relationship Id="rId10" Type="http://schemas.openxmlformats.org/officeDocument/2006/relationships/slideLayout" Target="../slideLayouts/slideLayout1.xml"/><Relationship Id="rId1" Type="http://schemas.openxmlformats.org/officeDocument/2006/relationships/tags" Target="../tags/tag123.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1.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xml"/><Relationship Id="rId4" Type="http://schemas.openxmlformats.org/officeDocument/2006/relationships/image" Target="../media/image40.png"/><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xml"/><Relationship Id="rId5" Type="http://schemas.openxmlformats.org/officeDocument/2006/relationships/tags" Target="../tags/tag140.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47.xml"/><Relationship Id="rId7" Type="http://schemas.openxmlformats.org/officeDocument/2006/relationships/tags" Target="../tags/tag146.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image" Target="../media/image41.png"/><Relationship Id="rId3" Type="http://schemas.openxmlformats.org/officeDocument/2006/relationships/tags" Target="../tags/tag143.xml"/><Relationship Id="rId2" Type="http://schemas.openxmlformats.org/officeDocument/2006/relationships/tags" Target="../tags/tag142.xml"/><Relationship Id="rId10" Type="http://schemas.openxmlformats.org/officeDocument/2006/relationships/notesSlide" Target="../notesSlides/notesSlide27.xml"/><Relationship Id="rId1" Type="http://schemas.openxmlformats.org/officeDocument/2006/relationships/tags" Target="../tags/tag141.xml"/></Relationships>
</file>

<file path=ppt/slides/_rels/slide28.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tags" Target="../tags/tag152.xml"/><Relationship Id="rId5" Type="http://schemas.openxmlformats.org/officeDocument/2006/relationships/image" Target="../media/image42.png"/><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tags" Target="../tags/tag149.xml"/><Relationship Id="rId11" Type="http://schemas.openxmlformats.org/officeDocument/2006/relationships/notesSlide" Target="../notesSlides/notesSlide28.xml"/><Relationship Id="rId10" Type="http://schemas.openxmlformats.org/officeDocument/2006/relationships/slideLayout" Target="../slideLayouts/slideLayout1.xml"/><Relationship Id="rId1" Type="http://schemas.openxmlformats.org/officeDocument/2006/relationships/tags" Target="../tags/tag148.xml"/></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1.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1.xml"/><Relationship Id="rId4" Type="http://schemas.openxmlformats.org/officeDocument/2006/relationships/image" Target="../media/image46.png"/><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1.xml"/><Relationship Id="rId7"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tags" Target="../tags/tag161.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1.xml"/><Relationship Id="rId5" Type="http://schemas.openxmlformats.org/officeDocument/2006/relationships/tags" Target="../tags/tag167.xml"/><Relationship Id="rId4" Type="http://schemas.openxmlformats.org/officeDocument/2006/relationships/image" Target="../media/image50.png"/><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1.xml"/><Relationship Id="rId5" Type="http://schemas.openxmlformats.org/officeDocument/2006/relationships/tags" Target="../tags/tag171.xml"/><Relationship Id="rId4" Type="http://schemas.openxmlformats.org/officeDocument/2006/relationships/image" Target="../media/image50.png"/><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s>
</file>

<file path=ppt/slides/_rels/slide4.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4.png"/><Relationship Id="rId7" Type="http://schemas.openxmlformats.org/officeDocument/2006/relationships/image" Target="../media/image3.png"/><Relationship Id="rId6" Type="http://schemas.openxmlformats.org/officeDocument/2006/relationships/tags" Target="../tags/tag44.xml"/><Relationship Id="rId5" Type="http://schemas.openxmlformats.org/officeDocument/2006/relationships/image" Target="../media/image2.png"/><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2" Type="http://schemas.openxmlformats.org/officeDocument/2006/relationships/notesSlide" Target="../notesSlides/notesSlide4.xml"/><Relationship Id="rId11" Type="http://schemas.openxmlformats.org/officeDocument/2006/relationships/slideLayout" Target="../slideLayouts/slideLayout1.xml"/><Relationship Id="rId10" Type="http://schemas.openxmlformats.org/officeDocument/2006/relationships/tags" Target="../tags/tag45.xml"/><Relationship Id="rId1" Type="http://schemas.openxmlformats.org/officeDocument/2006/relationships/tags" Target="../tags/tag40.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s>
</file>

<file path=ppt/slides/_rels/slide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image" Target="../media/image11.pn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1" Type="http://schemas.openxmlformats.org/officeDocument/2006/relationships/notesSlide" Target="../notesSlides/notesSlide9.xml"/><Relationship Id="rId10" Type="http://schemas.openxmlformats.org/officeDocument/2006/relationships/slideLayout" Target="../slideLayouts/slideLayout1.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025" name="淘宝店chenying0907 37"/>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 name="淘宝店chenying0907 38"/>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8" name="淘宝店chenying0907 39"/>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9" name="淘宝店chenying0907 40"/>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淘宝店chenying0907 41"/>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427733"/>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THESIS DEFENSE POWERPOINT TEMPLATE</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43" name="PA_文本框 42"/>
          <p:cNvSpPr txBox="1"/>
          <p:nvPr>
            <p:custDataLst>
              <p:tags r:id="rId4"/>
            </p:custDataLst>
          </p:nvPr>
        </p:nvSpPr>
        <p:spPr>
          <a:xfrm>
            <a:off x="1607944" y="1781396"/>
            <a:ext cx="5904656" cy="584775"/>
          </a:xfrm>
          <a:prstGeom prst="rect">
            <a:avLst/>
          </a:prstGeom>
          <a:noFill/>
        </p:spPr>
        <p:txBody>
          <a:bodyPr wrap="square" lIns="0" rIns="0" rtlCol="0">
            <a:spAutoFit/>
          </a:bodyPr>
          <a:lstStyle/>
          <a:p>
            <a:pPr algn="dist"/>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小清新＋轻质感</a:t>
            </a:r>
            <a:r>
              <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rPr>
              <a:t>工作汇报模板</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47" name="PA_淘宝店chenying0907 46"/>
          <p:cNvGrpSpPr/>
          <p:nvPr>
            <p:custDataLst>
              <p:tags r:id="rId5"/>
            </p:custDataLst>
          </p:nvPr>
        </p:nvGrpSpPr>
        <p:grpSpPr>
          <a:xfrm>
            <a:off x="6531880" y="3797935"/>
            <a:ext cx="117790" cy="133898"/>
            <a:chOff x="860980" y="3583766"/>
            <a:chExt cx="100336" cy="114060"/>
          </a:xfrm>
          <a:solidFill>
            <a:schemeClr val="bg1">
              <a:lumMod val="65000"/>
            </a:schemeClr>
          </a:solidFill>
        </p:grpSpPr>
        <p:sp>
          <p:nvSpPr>
            <p:cNvPr id="48" name="淘宝店chenying0907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49" name="淘宝店chenying0907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a:solidFill>
                  <a:schemeClr val="bg1">
                    <a:lumMod val="65000"/>
                  </a:schemeClr>
                </a:solidFill>
                <a:latin typeface="微软雅黑 Light" panose="020B0502040204020203" pitchFamily="34" charset="-122"/>
                <a:ea typeface="微软雅黑 Light" panose="020B0502040204020203" pitchFamily="34" charset="-122"/>
              </a:endParaRPr>
            </a:p>
          </p:txBody>
        </p:sp>
      </p:grpSp>
      <p:sp>
        <p:nvSpPr>
          <p:cNvPr id="55" name="PA_文本框 19"/>
          <p:cNvSpPr txBox="1">
            <a:spLocks noChangeArrowheads="1"/>
          </p:cNvSpPr>
          <p:nvPr>
            <p:custDataLst>
              <p:tags r:id="rId6"/>
            </p:custDataLst>
          </p:nvPr>
        </p:nvSpPr>
        <p:spPr bwMode="auto">
          <a:xfrm>
            <a:off x="6608241" y="3713970"/>
            <a:ext cx="7162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smtClean="0">
                <a:solidFill>
                  <a:schemeClr val="bg1">
                    <a:lumMod val="50000"/>
                  </a:schemeClr>
                </a:solidFill>
                <a:latin typeface="微软雅黑 Light" panose="020B0502040204020203" pitchFamily="34" charset="-122"/>
                <a:ea typeface="微软雅黑 Light" panose="020B0502040204020203" pitchFamily="34" charset="-122"/>
              </a:rPr>
              <a:t>戚耀磊</a:t>
            </a:r>
            <a:endParaRPr lang="zh-CN" altLang="en-US" sz="14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0580" y="890905"/>
            <a:ext cx="662305" cy="662305"/>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031"/>
                                        </p:tgtEl>
                                        <p:attrNameLst>
                                          <p:attrName>style.visibility</p:attrName>
                                        </p:attrNameLst>
                                      </p:cBhvr>
                                      <p:to>
                                        <p:strVal val="visible"/>
                                      </p:to>
                                    </p:set>
                                    <p:animEffect transition="in" filter="fade">
                                      <p:cBhvr>
                                        <p:cTn id="13" dur="500"/>
                                        <p:tgtEl>
                                          <p:spTgt spid="1031"/>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nodeType="withEffect">
                                  <p:stCondLst>
                                    <p:cond delay="120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grpId="0" nodeType="withEffect">
                                  <p:stCondLst>
                                    <p:cond delay="180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31" grpId="0" animBg="1"/>
      <p:bldP spid="43" grpId="0"/>
      <p:bldP spid="55"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535359" y="184337"/>
            <a:ext cx="510095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期刊</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学习</a:t>
            </a:r>
            <a:r>
              <a:rPr lang="zh-CN" sz="2000" dirty="0">
                <a:solidFill>
                  <a:srgbClr val="E5AAA4"/>
                </a:solidFill>
                <a:latin typeface="微软雅黑 Light" panose="020B0502040204020203" pitchFamily="34" charset="-122"/>
                <a:ea typeface="微软雅黑 Light" panose="020B0502040204020203" pitchFamily="34" charset="-122"/>
              </a:rPr>
              <a:t>树结构表征</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实现</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3D</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冠脉管腔分割</a:t>
            </a:r>
            <a:endPar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endParaRPr>
          </a:p>
        </p:txBody>
      </p:sp>
      <p:sp>
        <p:nvSpPr>
          <p:cNvPr id="55" name="PA_文本框 5"/>
          <p:cNvSpPr txBox="1">
            <a:spLocks noChangeArrowheads="1"/>
          </p:cNvSpPr>
          <p:nvPr>
            <p:custDataLst>
              <p:tags r:id="rId3"/>
            </p:custDataLst>
          </p:nvPr>
        </p:nvSpPr>
        <p:spPr bwMode="auto">
          <a:xfrm>
            <a:off x="535305" y="509270"/>
            <a:ext cx="662813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Learning tree-structured representation for 3D coronary artery segmentation</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2" name="文本框 1"/>
          <p:cNvSpPr txBox="1"/>
          <p:nvPr/>
        </p:nvSpPr>
        <p:spPr>
          <a:xfrm>
            <a:off x="101600" y="4875530"/>
            <a:ext cx="8648700"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Kong B , Wang X , Bai J , et al. Learning Tree-Structured Representation for 3D Coronary Artery Segmentation[J]. Computerized Medical Imaging and Graphics, 2019, 80:101688.</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pic>
        <p:nvPicPr>
          <p:cNvPr id="5" name="图片 4"/>
          <p:cNvPicPr>
            <a:picLocks noChangeAspect="1"/>
          </p:cNvPicPr>
          <p:nvPr/>
        </p:nvPicPr>
        <p:blipFill>
          <a:blip r:embed="rId4"/>
          <a:stretch>
            <a:fillRect/>
          </a:stretch>
        </p:blipFill>
        <p:spPr>
          <a:xfrm>
            <a:off x="611505" y="1031875"/>
            <a:ext cx="5100955" cy="1426210"/>
          </a:xfrm>
          <a:prstGeom prst="rect">
            <a:avLst/>
          </a:prstGeom>
        </p:spPr>
      </p:pic>
      <p:pic>
        <p:nvPicPr>
          <p:cNvPr id="6" name="图片 5"/>
          <p:cNvPicPr>
            <a:picLocks noChangeAspect="1"/>
          </p:cNvPicPr>
          <p:nvPr/>
        </p:nvPicPr>
        <p:blipFill>
          <a:blip r:embed="rId5"/>
          <a:stretch>
            <a:fillRect/>
          </a:stretch>
        </p:blipFill>
        <p:spPr>
          <a:xfrm>
            <a:off x="611505" y="2723515"/>
            <a:ext cx="5024755" cy="1346200"/>
          </a:xfrm>
          <a:prstGeom prst="rect">
            <a:avLst/>
          </a:prstGeom>
        </p:spPr>
      </p:pic>
      <p:sp>
        <p:nvSpPr>
          <p:cNvPr id="9" name="PA_文本框 5"/>
          <p:cNvSpPr txBox="1">
            <a:spLocks noChangeArrowheads="1"/>
          </p:cNvSpPr>
          <p:nvPr>
            <p:custDataLst>
              <p:tags r:id="rId6"/>
            </p:custDataLst>
          </p:nvPr>
        </p:nvSpPr>
        <p:spPr bwMode="auto">
          <a:xfrm>
            <a:off x="6144895" y="295910"/>
            <a:ext cx="2350770" cy="2825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Pipeline:</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流程</a:t>
            </a:r>
            <a:endPar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1. </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中心线提取 </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最小路径算法</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endPar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2. </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沿着中心线垂直方向的</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CCTA</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图上裁剪</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横截面视角</a:t>
            </a:r>
            <a:endPar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3. </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用动脉强度以及钙化板块阈值标准化</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区分斑块和血管</a:t>
            </a:r>
            <a:endPar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4. </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将标准化的</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patch</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与原始的</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patch</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连接起来</a:t>
            </a:r>
            <a:endPar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5. </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从而得到一个</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Tree-channel</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的图像以及对应个节点</a:t>
            </a:r>
            <a:endPar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6. </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目标就是要学习一个非线性函数，将树结构输入映射到树结构输出。</a:t>
            </a:r>
            <a:endPar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9"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535359" y="184337"/>
            <a:ext cx="510095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期刊</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学习</a:t>
            </a:r>
            <a:r>
              <a:rPr lang="zh-CN" sz="2000" dirty="0">
                <a:solidFill>
                  <a:srgbClr val="E5AAA4"/>
                </a:solidFill>
                <a:latin typeface="微软雅黑 Light" panose="020B0502040204020203" pitchFamily="34" charset="-122"/>
                <a:ea typeface="微软雅黑 Light" panose="020B0502040204020203" pitchFamily="34" charset="-122"/>
              </a:rPr>
              <a:t>树结构表征</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实现</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3D</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冠脉管腔分割</a:t>
            </a:r>
            <a:endPar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endParaRPr>
          </a:p>
        </p:txBody>
      </p:sp>
      <p:sp>
        <p:nvSpPr>
          <p:cNvPr id="55" name="PA_文本框 5"/>
          <p:cNvSpPr txBox="1">
            <a:spLocks noChangeArrowheads="1"/>
          </p:cNvSpPr>
          <p:nvPr>
            <p:custDataLst>
              <p:tags r:id="rId3"/>
            </p:custDataLst>
          </p:nvPr>
        </p:nvSpPr>
        <p:spPr bwMode="auto">
          <a:xfrm>
            <a:off x="535305" y="509270"/>
            <a:ext cx="662813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Learning tree-structured representation for 3D coronary artery segmentation</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2" name="文本框 1"/>
          <p:cNvSpPr txBox="1"/>
          <p:nvPr/>
        </p:nvSpPr>
        <p:spPr>
          <a:xfrm>
            <a:off x="101600" y="4875530"/>
            <a:ext cx="8648700"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Kong B , Wang X , Bai J , et al. Learning Tree-Structured Representation for 3D Coronary Artery Segmentation[J]. Computerized Medical Imaging and Graphics, 2019, 80:101688.</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pic>
        <p:nvPicPr>
          <p:cNvPr id="4" name="图片 3"/>
          <p:cNvPicPr>
            <a:picLocks noChangeAspect="1"/>
          </p:cNvPicPr>
          <p:nvPr/>
        </p:nvPicPr>
        <p:blipFill>
          <a:blip r:embed="rId4"/>
          <a:stretch>
            <a:fillRect/>
          </a:stretch>
        </p:blipFill>
        <p:spPr>
          <a:xfrm>
            <a:off x="337820" y="1153795"/>
            <a:ext cx="5006340" cy="2783840"/>
          </a:xfrm>
          <a:prstGeom prst="rect">
            <a:avLst/>
          </a:prstGeom>
        </p:spPr>
      </p:pic>
      <p:pic>
        <p:nvPicPr>
          <p:cNvPr id="5" name="图片 4"/>
          <p:cNvPicPr>
            <a:picLocks noChangeAspect="1"/>
          </p:cNvPicPr>
          <p:nvPr/>
        </p:nvPicPr>
        <p:blipFill>
          <a:blip r:embed="rId5"/>
          <a:stretch>
            <a:fillRect/>
          </a:stretch>
        </p:blipFill>
        <p:spPr>
          <a:xfrm>
            <a:off x="5396865" y="1219835"/>
            <a:ext cx="3583940" cy="929640"/>
          </a:xfrm>
          <a:prstGeom prst="rect">
            <a:avLst/>
          </a:prstGeom>
        </p:spPr>
      </p:pic>
      <p:pic>
        <p:nvPicPr>
          <p:cNvPr id="6" name="图片 5"/>
          <p:cNvPicPr>
            <a:picLocks noChangeAspect="1"/>
          </p:cNvPicPr>
          <p:nvPr/>
        </p:nvPicPr>
        <p:blipFill>
          <a:blip r:embed="rId6"/>
          <a:stretch>
            <a:fillRect/>
          </a:stretch>
        </p:blipFill>
        <p:spPr>
          <a:xfrm>
            <a:off x="5344160" y="3262630"/>
            <a:ext cx="3702685" cy="591820"/>
          </a:xfrm>
          <a:prstGeom prst="rect">
            <a:avLst/>
          </a:prstGeom>
        </p:spPr>
      </p:pic>
      <p:pic>
        <p:nvPicPr>
          <p:cNvPr id="13" name="图片 12"/>
          <p:cNvPicPr>
            <a:picLocks noChangeAspect="1"/>
          </p:cNvPicPr>
          <p:nvPr/>
        </p:nvPicPr>
        <p:blipFill>
          <a:blip r:embed="rId7"/>
          <a:stretch>
            <a:fillRect/>
          </a:stretch>
        </p:blipFill>
        <p:spPr>
          <a:xfrm>
            <a:off x="5344160" y="2258695"/>
            <a:ext cx="3542030" cy="906145"/>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535359" y="184337"/>
            <a:ext cx="66097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期刊</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通过跟踪多个统计排序假设提取</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CT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图像的树状结构</a:t>
            </a:r>
            <a:endPar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535305" y="509270"/>
            <a:ext cx="662813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Extracting Tree-structures in CT data by Tracking Multiple Statistically Ranked Hypotheses</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2" name="文本框 1"/>
          <p:cNvSpPr txBox="1"/>
          <p:nvPr/>
        </p:nvSpPr>
        <p:spPr>
          <a:xfrm>
            <a:off x="101600" y="4875530"/>
            <a:ext cx="8030210"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Selvan R , Petersen J , Pedersen J H , et al. Extracting tree structures in CT data by tracking multiple statistically ranked hypotheses[J]. Medical Physics, 2019, 46(10).</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3" name="PA_文本框 5"/>
          <p:cNvSpPr txBox="1">
            <a:spLocks noChangeArrowheads="1"/>
          </p:cNvSpPr>
          <p:nvPr>
            <p:custDataLst>
              <p:tags r:id="rId4"/>
            </p:custDataLst>
          </p:nvPr>
        </p:nvSpPr>
        <p:spPr bwMode="auto">
          <a:xfrm>
            <a:off x="612775" y="845185"/>
            <a:ext cx="5952490" cy="1353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Main idea:</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主观点</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In this work, we adapt a method based on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multiple hypothesis tracking (MHT) </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that has been shown to give state-of-the-art vessel segmentation results in interactive settings, for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the purpose of extracting trees</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在本工作中，我们采用了一种基于</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多假设跟踪(MHT)</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的方法，该方法已被证明在交互设置中给出了最先进的</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血管</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分割结果，用于</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提取树</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
        <p:nvSpPr>
          <p:cNvPr id="4" name="PA_文本框 5"/>
          <p:cNvSpPr txBox="1">
            <a:spLocks noChangeArrowheads="1"/>
          </p:cNvSpPr>
          <p:nvPr>
            <p:custDataLst>
              <p:tags r:id="rId5"/>
            </p:custDataLst>
          </p:nvPr>
        </p:nvSpPr>
        <p:spPr bwMode="auto">
          <a:xfrm>
            <a:off x="611505" y="2306955"/>
            <a:ext cx="6370320" cy="2404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Critical method:</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关键方法</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Regularly spaced tubular templates are fit to image data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forming local hypotheses</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These local  hypotheses are then used to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construct the MHT tree</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which is then traversed to make segmentation decisions.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Some critical parameters in the method, we base ours on, are scale-dependent</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and have an adverse effect when tracking structures of varying dimensions. We propose to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u</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se statistical ranking of local hypotheses in constructing the MHT tree </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which yields a probabilistic interpretation of scores across scales and helps alleviate the scale-dependence of MHT parameters. </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规则间隔的管状模板适用于</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形成局部假设</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的图像数据。然后使用这些局部假设来</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构造MHT树</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，然后遍历它来做出分割决策。</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该方法中的一些关键参数是与尺度相关的</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，并且在跟踪不同维数的结构时会产生不利影响。我们</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提出</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在构造局部假设的统计排序时构建MHT树</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，它可以产生跨尺度分数的概率解释，并有助于缓解MHT参数的尺度依赖性。</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2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3" grpId="0" bldLvl="0" animBg="1"/>
      <p:bldP spid="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535359" y="184337"/>
            <a:ext cx="66097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期刊</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通过跟踪多个统计排序假设提取</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CT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图像的树状结构</a:t>
            </a:r>
            <a:endPar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535305" y="509270"/>
            <a:ext cx="662813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Extracting Tree-structures in CT data by Tracking Multiple Statistically Ranked Hypotheses</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2" name="文本框 1"/>
          <p:cNvSpPr txBox="1"/>
          <p:nvPr/>
        </p:nvSpPr>
        <p:spPr>
          <a:xfrm>
            <a:off x="101600" y="4875530"/>
            <a:ext cx="8030210"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Selvan R , Petersen J , Pedersen J H , et al. Extracting tree structures in CT data by tracking multiple statistically ranked hypotheses[J]. Medical Physics, 2019, 46(10).</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pic>
        <p:nvPicPr>
          <p:cNvPr id="5" name="图片 4"/>
          <p:cNvPicPr>
            <a:picLocks noChangeAspect="1"/>
          </p:cNvPicPr>
          <p:nvPr/>
        </p:nvPicPr>
        <p:blipFill>
          <a:blip r:embed="rId4"/>
          <a:stretch>
            <a:fillRect/>
          </a:stretch>
        </p:blipFill>
        <p:spPr>
          <a:xfrm>
            <a:off x="535305" y="862330"/>
            <a:ext cx="1762125" cy="3867150"/>
          </a:xfrm>
          <a:prstGeom prst="rect">
            <a:avLst/>
          </a:prstGeom>
        </p:spPr>
      </p:pic>
      <p:pic>
        <p:nvPicPr>
          <p:cNvPr id="6" name="图片 5"/>
          <p:cNvPicPr>
            <a:picLocks noChangeAspect="1"/>
          </p:cNvPicPr>
          <p:nvPr/>
        </p:nvPicPr>
        <p:blipFill>
          <a:blip r:embed="rId5"/>
          <a:stretch>
            <a:fillRect/>
          </a:stretch>
        </p:blipFill>
        <p:spPr>
          <a:xfrm>
            <a:off x="2820670" y="862330"/>
            <a:ext cx="3265805" cy="1460500"/>
          </a:xfrm>
          <a:prstGeom prst="rect">
            <a:avLst/>
          </a:prstGeom>
        </p:spPr>
      </p:pic>
      <p:sp>
        <p:nvSpPr>
          <p:cNvPr id="7" name="PA_文本框 5"/>
          <p:cNvSpPr txBox="1">
            <a:spLocks noChangeArrowheads="1"/>
          </p:cNvSpPr>
          <p:nvPr>
            <p:custDataLst>
              <p:tags r:id="rId6"/>
            </p:custDataLst>
          </p:nvPr>
        </p:nvSpPr>
        <p:spPr bwMode="auto">
          <a:xfrm>
            <a:off x="2820670" y="2322830"/>
            <a:ext cx="5952490" cy="2614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Friman et al.  Original MHT method.</a:t>
            </a:r>
            <a:endParaRPr lang="en-US"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MHT</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方法采用</a:t>
            </a:r>
            <a:r>
              <a:rPr lang="zh-CN" altLang="en-US" sz="1200" b="1" dirty="0">
                <a:solidFill>
                  <a:srgbClr val="E5AAA4"/>
                </a:solidFill>
                <a:latin typeface="华文中宋" panose="02010600040101010101" charset="-122"/>
                <a:ea typeface="华文中宋" panose="02010600040101010101" charset="-122"/>
                <a:cs typeface="华文中宋" panose="02010600040101010101" charset="-122"/>
              </a:rPr>
              <a:t>预测</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a:t>
            </a:r>
            <a:r>
              <a:rPr lang="zh-CN" altLang="en-US" sz="1200" b="1" dirty="0">
                <a:solidFill>
                  <a:srgbClr val="E5AAA4"/>
                </a:solidFill>
                <a:latin typeface="华文中宋" panose="02010600040101010101" charset="-122"/>
                <a:ea typeface="华文中宋" panose="02010600040101010101" charset="-122"/>
                <a:cs typeface="华文中宋" panose="02010600040101010101" charset="-122"/>
              </a:rPr>
              <a:t>更新</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a:t>
            </a:r>
            <a:r>
              <a:rPr lang="zh-CN" altLang="en-US" sz="1200" b="1" dirty="0">
                <a:solidFill>
                  <a:srgbClr val="E5AAA4"/>
                </a:solidFill>
                <a:latin typeface="华文中宋" panose="02010600040101010101" charset="-122"/>
                <a:ea typeface="华文中宋" panose="02010600040101010101" charset="-122"/>
                <a:cs typeface="华文中宋" panose="02010600040101010101" charset="-122"/>
              </a:rPr>
              <a:t>聚合</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的</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过程来构建假设树</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r>
              <a:rPr lang="en-US" sz="12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Predict </a:t>
            </a:r>
            <a:r>
              <a:rPr lang="zh-CN" altLang="en-US" sz="1200" b="1" dirty="0">
                <a:solidFill>
                  <a:schemeClr val="bg1">
                    <a:lumMod val="50000"/>
                  </a:schemeClr>
                </a:solidFill>
                <a:latin typeface="华文中宋" panose="02010600040101010101" charset="-122"/>
                <a:ea typeface="华文中宋" panose="02010600040101010101" charset="-122"/>
                <a:cs typeface="Times New Roman" panose="02020603050405020304" charset="0"/>
                <a:sym typeface="+mn-ea"/>
              </a:rPr>
              <a:t>预测：</a:t>
            </a:r>
            <a:endParaRPr lang="zh-CN" altLang="en-US" sz="1200" b="1" dirty="0">
              <a:solidFill>
                <a:schemeClr val="bg1">
                  <a:lumMod val="50000"/>
                </a:schemeClr>
              </a:solidFill>
              <a:latin typeface="华文中宋" panose="02010600040101010101" charset="-122"/>
              <a:ea typeface="华文中宋" panose="02010600040101010101" charset="-122"/>
              <a:cs typeface="Times New Roman" panose="02020603050405020304" charset="0"/>
              <a:sym typeface="+mn-ea"/>
            </a:endParaRPr>
          </a:p>
          <a:p>
            <a:pPr algn="l" fontAlgn="auto">
              <a:lnSpc>
                <a:spcPts val="1640"/>
              </a:lnSpc>
              <a:buFont typeface="Arial" panose="020B0604020202020204" pitchFamily="34" charset="0"/>
              <a:buNone/>
            </a:pP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预测步骤是从</a:t>
            </a:r>
            <a:r>
              <a:rPr lang="zh-CN" altLang="en-US" sz="1200" b="1" dirty="0">
                <a:solidFill>
                  <a:srgbClr val="E5AAA4"/>
                </a:solidFill>
                <a:latin typeface="华文中宋" panose="02010600040101010101" charset="-122"/>
                <a:ea typeface="华文中宋" panose="02010600040101010101" charset="-122"/>
                <a:cs typeface="华文中宋" panose="02010600040101010101" charset="-122"/>
              </a:rPr>
              <a:t>每个跟踪步骤</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进行的，其中几个局部假设是在由</a:t>
            </a:r>
            <a:r>
              <a:rPr lang="zh-CN" altLang="en-US" sz="1200" b="1" dirty="0">
                <a:solidFill>
                  <a:srgbClr val="E5AAA4"/>
                </a:solidFill>
                <a:latin typeface="华文中宋" panose="02010600040101010101" charset="-122"/>
                <a:ea typeface="华文中宋" panose="02010600040101010101" charset="-122"/>
                <a:cs typeface="华文中宋" panose="02010600040101010101" charset="-122"/>
              </a:rPr>
              <a:t>步长因子控制</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的规则步长上制定的（用作局部半径的缩放以获得实际步长）。每一步的搜索范围和局部假设的数量分别由</a:t>
            </a:r>
            <a:r>
              <a:rPr lang="zh-CN" altLang="en-US" sz="1200" b="1" dirty="0">
                <a:solidFill>
                  <a:srgbClr val="E5AAA4"/>
                </a:solidFill>
                <a:latin typeface="华文中宋" panose="02010600040101010101" charset="-122"/>
                <a:ea typeface="华文中宋" panose="02010600040101010101" charset="-122"/>
                <a:cs typeface="华文中宋" panose="02010600040101010101" charset="-122"/>
              </a:rPr>
              <a:t>搜索角</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和</a:t>
            </a:r>
            <a:r>
              <a:rPr lang="zh-CN" altLang="en-US" sz="1200" b="1" dirty="0">
                <a:solidFill>
                  <a:srgbClr val="E5AAA4"/>
                </a:solidFill>
                <a:latin typeface="华文中宋" panose="02010600040101010101" charset="-122"/>
                <a:ea typeface="华文中宋" panose="02010600040101010101" charset="-122"/>
                <a:cs typeface="华文中宋" panose="02010600040101010101" charset="-122"/>
              </a:rPr>
              <a:t>角度的数量</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参数来控制。</a:t>
            </a:r>
            <a:endPar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r>
              <a:rPr lang="en-US" sz="12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Update </a:t>
            </a:r>
            <a:r>
              <a:rPr lang="zh-CN" altLang="en-US" sz="1200" b="1" dirty="0">
                <a:solidFill>
                  <a:schemeClr val="bg1">
                    <a:lumMod val="50000"/>
                  </a:schemeClr>
                </a:solidFill>
                <a:latin typeface="华文中宋" panose="02010600040101010101" charset="-122"/>
                <a:ea typeface="华文中宋" panose="02010600040101010101" charset="-122"/>
                <a:cs typeface="Times New Roman" panose="02020603050405020304" charset="0"/>
                <a:sym typeface="+mn-ea"/>
              </a:rPr>
              <a:t>更新</a:t>
            </a:r>
            <a:r>
              <a:rPr lang="zh-CN" altLang="en-US" sz="1200" b="1" dirty="0">
                <a:solidFill>
                  <a:schemeClr val="bg1">
                    <a:lumMod val="50000"/>
                  </a:schemeClr>
                </a:solidFill>
                <a:latin typeface="华文中宋" panose="02010600040101010101" charset="-122"/>
                <a:ea typeface="华文中宋" panose="02010600040101010101" charset="-122"/>
                <a:cs typeface="Times New Roman" panose="02020603050405020304" charset="0"/>
                <a:sym typeface="+mn-ea"/>
              </a:rPr>
              <a:t>：</a:t>
            </a:r>
            <a:endParaRPr lang="zh-CN" altLang="en-US" sz="1200" b="1" dirty="0">
              <a:solidFill>
                <a:schemeClr val="bg1">
                  <a:lumMod val="50000"/>
                </a:schemeClr>
              </a:solidFill>
              <a:latin typeface="华文中宋" panose="02010600040101010101" charset="-122"/>
              <a:ea typeface="华文中宋" panose="02010600040101010101" charset="-122"/>
              <a:cs typeface="Times New Roman" panose="02020603050405020304" charset="0"/>
              <a:sym typeface="+mn-ea"/>
            </a:endParaRPr>
          </a:p>
          <a:p>
            <a:pPr algn="l" fontAlgn="auto">
              <a:lnSpc>
                <a:spcPts val="1640"/>
              </a:lnSpc>
              <a:buFont typeface="Arial" panose="020B0604020202020204" pitchFamily="34" charset="0"/>
              <a:buNone/>
            </a:pP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更新步骤包括执行与图像数据的模板匹配。模板拟合过程的结果是一个</a:t>
            </a:r>
            <a:r>
              <a:rPr lang="zh-CN" altLang="en-US" sz="1200" b="1" dirty="0">
                <a:solidFill>
                  <a:srgbClr val="E5AAA4"/>
                </a:solidFill>
                <a:latin typeface="华文中宋" panose="02010600040101010101" charset="-122"/>
                <a:ea typeface="华文中宋" panose="02010600040101010101" charset="-122"/>
                <a:cs typeface="华文中宋" panose="02010600040101010101" charset="-122"/>
              </a:rPr>
              <a:t>更新的局部假设</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，并估计了</a:t>
            </a:r>
            <a:r>
              <a:rPr lang="zh-CN" altLang="en-US" sz="1200" b="1" dirty="0">
                <a:solidFill>
                  <a:srgbClr val="E5AAA4"/>
                </a:solidFill>
                <a:latin typeface="华文中宋" panose="02010600040101010101" charset="-122"/>
                <a:ea typeface="华文中宋" panose="02010600040101010101" charset="-122"/>
                <a:cs typeface="华文中宋" panose="02010600040101010101" charset="-122"/>
              </a:rPr>
              <a:t>平均强度和对比度值</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，然后用于量化局部假设的适合度。</a:t>
            </a:r>
            <a:endPar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r>
              <a:rPr lang="en-US" sz="12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Aggregate </a:t>
            </a:r>
            <a:r>
              <a:rPr lang="zh-CN" altLang="en-US" sz="1200" b="1" dirty="0">
                <a:solidFill>
                  <a:schemeClr val="bg1">
                    <a:lumMod val="50000"/>
                  </a:schemeClr>
                </a:solidFill>
                <a:latin typeface="华文中宋" panose="02010600040101010101" charset="-122"/>
                <a:ea typeface="华文中宋" panose="02010600040101010101" charset="-122"/>
                <a:cs typeface="Times New Roman" panose="02020603050405020304" charset="0"/>
                <a:sym typeface="+mn-ea"/>
              </a:rPr>
              <a:t>聚合</a:t>
            </a:r>
            <a:r>
              <a:rPr lang="zh-CN" altLang="en-US" sz="1200" b="1" dirty="0">
                <a:solidFill>
                  <a:schemeClr val="bg1">
                    <a:lumMod val="50000"/>
                  </a:schemeClr>
                </a:solidFill>
                <a:latin typeface="华文中宋" panose="02010600040101010101" charset="-122"/>
                <a:ea typeface="华文中宋" panose="02010600040101010101" charset="-122"/>
                <a:cs typeface="Times New Roman" panose="02020603050405020304" charset="0"/>
                <a:sym typeface="+mn-ea"/>
              </a:rPr>
              <a:t>：</a:t>
            </a:r>
            <a:endParaRPr lang="zh-CN" altLang="en-US" sz="1200" b="1" dirty="0">
              <a:solidFill>
                <a:schemeClr val="bg1">
                  <a:lumMod val="50000"/>
                </a:schemeClr>
              </a:solidFill>
              <a:latin typeface="华文中宋" panose="02010600040101010101" charset="-122"/>
              <a:ea typeface="华文中宋" panose="02010600040101010101" charset="-122"/>
              <a:cs typeface="Times New Roman" panose="02020603050405020304" charset="0"/>
              <a:sym typeface="+mn-ea"/>
            </a:endParaRPr>
          </a:p>
          <a:p>
            <a:pPr algn="l" fontAlgn="auto">
              <a:lnSpc>
                <a:spcPts val="1640"/>
              </a:lnSpc>
              <a:buFont typeface="Arial" panose="020B0604020202020204" pitchFamily="34" charset="0"/>
              <a:buNone/>
            </a:pP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利用每个步骤的局部假设构造了一个预定搜索深度d的MHT树。</a:t>
            </a:r>
            <a:endPar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endParaRPr 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7"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535359" y="184337"/>
            <a:ext cx="66097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期刊</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通过跟踪多个统计排序假设提取</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CT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图像的树状结构</a:t>
            </a:r>
            <a:endPar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535305" y="509270"/>
            <a:ext cx="662813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Extracting Tree-structures in CT data by Tracking Multiple Statistically Ranked Hypotheses</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2" name="文本框 1"/>
          <p:cNvSpPr txBox="1"/>
          <p:nvPr/>
        </p:nvSpPr>
        <p:spPr>
          <a:xfrm>
            <a:off x="101600" y="4875530"/>
            <a:ext cx="8030210"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Selvan R , Petersen J , Pedersen J H , et al. Extracting tree structures in CT data by tracking multiple statistically ranked hypotheses[J]. Medical Physics, 2019, 46(10).</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pic>
        <p:nvPicPr>
          <p:cNvPr id="3" name="图片 2"/>
          <p:cNvPicPr>
            <a:picLocks noChangeAspect="1"/>
          </p:cNvPicPr>
          <p:nvPr/>
        </p:nvPicPr>
        <p:blipFill>
          <a:blip r:embed="rId4"/>
          <a:stretch>
            <a:fillRect/>
          </a:stretch>
        </p:blipFill>
        <p:spPr>
          <a:xfrm>
            <a:off x="611505" y="1084580"/>
            <a:ext cx="3433445" cy="3149600"/>
          </a:xfrm>
          <a:prstGeom prst="rect">
            <a:avLst/>
          </a:prstGeom>
        </p:spPr>
      </p:pic>
      <p:pic>
        <p:nvPicPr>
          <p:cNvPr id="4" name="图片 3"/>
          <p:cNvPicPr>
            <a:picLocks noChangeAspect="1"/>
          </p:cNvPicPr>
          <p:nvPr/>
        </p:nvPicPr>
        <p:blipFill>
          <a:blip r:embed="rId5"/>
          <a:stretch>
            <a:fillRect/>
          </a:stretch>
        </p:blipFill>
        <p:spPr>
          <a:xfrm>
            <a:off x="4190365" y="1240790"/>
            <a:ext cx="3694430" cy="2660015"/>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535359" y="184337"/>
            <a:ext cx="769874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期刊</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a:t>
            </a:r>
            <a:r>
              <a:rPr lang="en-US" altLang="zh-CN" sz="2000" dirty="0">
                <a:solidFill>
                  <a:srgbClr val="E5AAA4"/>
                </a:solidFill>
                <a:latin typeface="微软雅黑 Light" panose="020B0502040204020203" pitchFamily="34" charset="-122"/>
                <a:ea typeface="微软雅黑 Light" panose="020B0502040204020203" pitchFamily="34" charset="-122"/>
                <a:sym typeface="+mn-ea"/>
              </a:rPr>
              <a:t>Tensor-based</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的</a:t>
            </a:r>
            <a:r>
              <a:rPr lang="en-US" altLang="zh-CN" sz="2000" dirty="0">
                <a:solidFill>
                  <a:srgbClr val="E5AAA4"/>
                </a:solidFill>
                <a:latin typeface="微软雅黑 Light" panose="020B0502040204020203" pitchFamily="34" charset="-122"/>
                <a:ea typeface="微软雅黑 Light" panose="020B0502040204020203" pitchFamily="34" charset="-122"/>
                <a:sym typeface="+mn-ea"/>
              </a:rPr>
              <a:t>graph-cut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实现</a:t>
            </a:r>
            <a:r>
              <a:rPr 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血管分割，用于肾脏动脉分割</a:t>
            </a:r>
            <a:endParaRPr lang="zh-CN" sz="2000" dirty="0">
              <a:solidFill>
                <a:srgbClr val="E5AAA4"/>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535305" y="509270"/>
            <a:ext cx="821944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Tensor-cut: A tensor-based graph-cut blood vessel segmentation method and its application to renal artery segmentation</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3" name="PA_文本框 5"/>
          <p:cNvSpPr txBox="1">
            <a:spLocks noChangeArrowheads="1"/>
          </p:cNvSpPr>
          <p:nvPr>
            <p:custDataLst>
              <p:tags r:id="rId4"/>
            </p:custDataLst>
          </p:nvPr>
        </p:nvSpPr>
        <p:spPr bwMode="auto">
          <a:xfrm>
            <a:off x="612775" y="1029335"/>
            <a:ext cx="6236335" cy="1353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Motivation:</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动机</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The purpose of this article is to develop a blood vessel segmentation method that can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improve segmentation accuracy in tiny blood vessels</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In this work, we propose a tensor-based graph-cut method for blood vessel segmentation.</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本文的目的是开发一种可以</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提高小血管分割精度</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的血管分割方法。在这项工作中，我们提出了一种基于张量的血管分割图切割方法。</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
        <p:nvSpPr>
          <p:cNvPr id="4" name="PA_文本框 5"/>
          <p:cNvSpPr txBox="1">
            <a:spLocks noChangeArrowheads="1"/>
          </p:cNvSpPr>
          <p:nvPr>
            <p:custDataLst>
              <p:tags r:id="rId5"/>
            </p:custDataLst>
          </p:nvPr>
        </p:nvSpPr>
        <p:spPr bwMode="auto">
          <a:xfrm>
            <a:off x="612140" y="2620010"/>
            <a:ext cx="680593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Critical method:</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关键方法</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Each voxel can be modeled by a second-order tensor, allowing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the capture of the intensity information and the geometric information</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for building a more accurate model for blood vessel segmentation.</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使用我们的方法，每个体素都可以用一个二阶张量来建模，允许</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捕获强度信息和几何信息</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，以建立一个更准确的血管分割模型。</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101600" y="4742815"/>
            <a:ext cx="8001635" cy="36830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Wang C , Oda M , Hayashi Y , et al. Tensor-cut: A Tensor-based Graph-cut Blood Vessel Segmentation Method and Its Application to Renal Artery Segmentation[J]. Medical Image Analysis, 2019, 60:101623.</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2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3" grpId="0" bldLvl="0" animBg="1"/>
      <p:bldP spid="4"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535359" y="184337"/>
            <a:ext cx="769874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期刊</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a:t>
            </a:r>
            <a:r>
              <a:rPr lang="en-US" altLang="zh-CN" sz="2000" dirty="0">
                <a:solidFill>
                  <a:srgbClr val="E5AAA4"/>
                </a:solidFill>
                <a:latin typeface="微软雅黑 Light" panose="020B0502040204020203" pitchFamily="34" charset="-122"/>
                <a:ea typeface="微软雅黑 Light" panose="020B0502040204020203" pitchFamily="34" charset="-122"/>
                <a:sym typeface="+mn-ea"/>
              </a:rPr>
              <a:t>Tensor-based</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的</a:t>
            </a:r>
            <a:r>
              <a:rPr lang="en-US" altLang="zh-CN" sz="2000" dirty="0">
                <a:solidFill>
                  <a:srgbClr val="E5AAA4"/>
                </a:solidFill>
                <a:latin typeface="微软雅黑 Light" panose="020B0502040204020203" pitchFamily="34" charset="-122"/>
                <a:ea typeface="微软雅黑 Light" panose="020B0502040204020203" pitchFamily="34" charset="-122"/>
                <a:sym typeface="+mn-ea"/>
              </a:rPr>
              <a:t>graph-cut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实现</a:t>
            </a:r>
            <a:r>
              <a:rPr 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血管分割，用于肾脏动脉分割</a:t>
            </a:r>
            <a:endParaRPr lang="zh-CN" sz="2000" dirty="0">
              <a:solidFill>
                <a:srgbClr val="E5AAA4"/>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535305" y="509270"/>
            <a:ext cx="821944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Tensor-cut: A tensor-based graph-cut blood vessel segmentation method and its application to renal artery segmentation</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3" name="PA_文本框 5"/>
          <p:cNvSpPr txBox="1">
            <a:spLocks noChangeArrowheads="1"/>
          </p:cNvSpPr>
          <p:nvPr>
            <p:custDataLst>
              <p:tags r:id="rId4"/>
            </p:custDataLst>
          </p:nvPr>
        </p:nvSpPr>
        <p:spPr bwMode="auto">
          <a:xfrm>
            <a:off x="612775" y="1029335"/>
            <a:ext cx="659384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Critical method:</a:t>
            </a:r>
            <a:r>
              <a:rPr lang="en-US" altLang="zh-CN" sz="14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sym typeface="+mn-ea"/>
              </a:rPr>
              <a:t>关键方法</a:t>
            </a:r>
            <a:endParaRPr lang="en-US" altLang="zh-CN" sz="14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In this study, we tackle the short-boundary bias issue by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introducing tubular geometric information</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to the MRF model to exploit the advantages of both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graph-cut and vesselness-enhancement filtering</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在本研究中，我们将</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管状几何信息</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引入MRF模型，以利用</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图切和血管度增强滤波</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的优点来解决短边界偏差问题。</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101600" y="4742815"/>
            <a:ext cx="8001635" cy="36830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Wang C , Oda M , Hayashi Y , et al. Tensor-cut: A Tensor-based Graph-cut Blood Vessel Segmentation Method and Its Application to Renal Artery Segmentation[J]. Medical Image Analysis, 2019, 60:101623.</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pic>
        <p:nvPicPr>
          <p:cNvPr id="6" name="图片 5"/>
          <p:cNvPicPr>
            <a:picLocks noChangeAspect="1"/>
          </p:cNvPicPr>
          <p:nvPr/>
        </p:nvPicPr>
        <p:blipFill>
          <a:blip r:embed="rId5"/>
          <a:stretch>
            <a:fillRect/>
          </a:stretch>
        </p:blipFill>
        <p:spPr>
          <a:xfrm>
            <a:off x="2512695" y="2002790"/>
            <a:ext cx="4977765" cy="2674620"/>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339779" y="184337"/>
            <a:ext cx="873125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期刊</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采用</a:t>
            </a:r>
            <a:r>
              <a:rPr lang="zh-CN" altLang="en-US" sz="2000" dirty="0">
                <a:solidFill>
                  <a:srgbClr val="E5AAA4"/>
                </a:solidFill>
                <a:latin typeface="微软雅黑 Light" panose="020B0502040204020203" pitchFamily="34" charset="-122"/>
                <a:ea typeface="微软雅黑 Light" panose="020B0502040204020203" pitchFamily="34" charset="-122"/>
                <a:sym typeface="+mn-ea"/>
              </a:rPr>
              <a:t>多目标聚类</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和</a:t>
            </a:r>
            <a:r>
              <a:rPr lang="zh-CN" altLang="en-US" sz="2000" dirty="0">
                <a:solidFill>
                  <a:srgbClr val="E5AAA4"/>
                </a:solidFill>
                <a:latin typeface="微软雅黑 Light" panose="020B0502040204020203" pitchFamily="34" charset="-122"/>
                <a:ea typeface="微软雅黑 Light" panose="020B0502040204020203" pitchFamily="34" charset="-122"/>
                <a:sym typeface="+mn-ea"/>
              </a:rPr>
              <a:t>环形模型</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引导的</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tracking</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用于全自动的冠脉管腔分割</a:t>
            </a:r>
            <a:endParaRPr lang="zh-CN" sz="2000" dirty="0">
              <a:solidFill>
                <a:srgbClr val="E5AAA4"/>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207645" y="509270"/>
            <a:ext cx="901382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Automated coronary artery tree segmentation in coronary CTA using a multiobjective clustering and toroidal model-guided tracking method</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3" name="PA_文本框 5"/>
          <p:cNvSpPr txBox="1">
            <a:spLocks noChangeArrowheads="1"/>
          </p:cNvSpPr>
          <p:nvPr>
            <p:custDataLst>
              <p:tags r:id="rId4"/>
            </p:custDataLst>
          </p:nvPr>
        </p:nvSpPr>
        <p:spPr bwMode="auto">
          <a:xfrm>
            <a:off x="612775" y="1091565"/>
            <a:ext cx="666496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Motivation:</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动机</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In clinical medicine,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the noise</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low contrast</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and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uneven intensity</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of medical images along with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complex shapes</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and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vessel bifurcation structures</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make coronary artery segmentation challenging.</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在临床医学中，医学图像的</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噪声</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低对比度</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和</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不均匀强度</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以及复</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杂的形状</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和</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血管分叉结构</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使冠状动脉分割具有挑战性。</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
        <p:nvSpPr>
          <p:cNvPr id="4" name="PA_文本框 5"/>
          <p:cNvSpPr txBox="1">
            <a:spLocks noChangeArrowheads="1"/>
          </p:cNvSpPr>
          <p:nvPr>
            <p:custDataLst>
              <p:tags r:id="rId5"/>
            </p:custDataLst>
          </p:nvPr>
        </p:nvSpPr>
        <p:spPr bwMode="auto">
          <a:xfrm>
            <a:off x="611505" y="2604135"/>
            <a:ext cx="7086600" cy="156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Critical method:</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关键方法</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Utilizing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integrated noise reduction</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candidate region detection</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geometric feature extraction</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and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coronary artery tracking techniques,</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 new segmentation framework for 3D coronary artery trees is presented. The candidate regions are extracted using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a multiobjective clustering method</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and the coronary arteries are tracked by a</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 toroidal model-guided tracking method</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利用</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综合降噪</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候选区域检测</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几何特征提取</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和</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冠状动脉跟踪技术</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，提出了一种新的三维冠状动脉树分割框架。采用</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多目标聚类</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方法提取候选区域，并采用</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环状动脉模型</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引导的跟踪方法对冠状动脉进行跟踪。</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101600" y="4742815"/>
            <a:ext cx="8001635" cy="36830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Hongwei D U , Shao K , Bao F , et al. Automated coronary artery tree segmentation in coronary CTA using a multiobjective clustering and toroidal model-guided tracking method[J]. Computer Methods and Programs in Biomedicine, 2020, 199(9963):105908.</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2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3" grpId="0" bldLvl="0" animBg="1"/>
      <p:bldP spid="4"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339779" y="184337"/>
            <a:ext cx="873125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期刊</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采用</a:t>
            </a:r>
            <a:r>
              <a:rPr lang="zh-CN" altLang="en-US" sz="2000" dirty="0">
                <a:solidFill>
                  <a:srgbClr val="E5AAA4"/>
                </a:solidFill>
                <a:latin typeface="微软雅黑 Light" panose="020B0502040204020203" pitchFamily="34" charset="-122"/>
                <a:ea typeface="微软雅黑 Light" panose="020B0502040204020203" pitchFamily="34" charset="-122"/>
                <a:sym typeface="+mn-ea"/>
              </a:rPr>
              <a:t>多目标聚类</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和</a:t>
            </a:r>
            <a:r>
              <a:rPr lang="zh-CN" altLang="en-US" sz="2000" dirty="0">
                <a:solidFill>
                  <a:srgbClr val="E5AAA4"/>
                </a:solidFill>
                <a:latin typeface="微软雅黑 Light" panose="020B0502040204020203" pitchFamily="34" charset="-122"/>
                <a:ea typeface="微软雅黑 Light" panose="020B0502040204020203" pitchFamily="34" charset="-122"/>
                <a:sym typeface="+mn-ea"/>
              </a:rPr>
              <a:t>环形模型</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引导的</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tracking</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用于全自动的冠脉管腔分割</a:t>
            </a:r>
            <a:endParaRPr lang="zh-CN" sz="2000" dirty="0">
              <a:solidFill>
                <a:srgbClr val="E5AAA4"/>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207645" y="509270"/>
            <a:ext cx="901382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Automated coronary artery tree segmentation in coronary CTA using a multiobjective clustering and toroidal model-guided tracking method</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5" name="文本框 4"/>
          <p:cNvSpPr txBox="1"/>
          <p:nvPr/>
        </p:nvSpPr>
        <p:spPr>
          <a:xfrm>
            <a:off x="101600" y="4742815"/>
            <a:ext cx="8001635" cy="36830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Hongwei D U , Shao K , Bao F , et al. Automated coronary artery tree segmentation in coronary CTA using a multiobjective clustering and toroidal model-guided tracking method[J]. Computer Methods and Programs in Biomedicine, 2020, 199(9963):105908.</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pic>
        <p:nvPicPr>
          <p:cNvPr id="2" name="图片 1"/>
          <p:cNvPicPr>
            <a:picLocks noChangeAspect="1"/>
          </p:cNvPicPr>
          <p:nvPr>
            <p:custDataLst>
              <p:tags r:id="rId4"/>
            </p:custDataLst>
          </p:nvPr>
        </p:nvPicPr>
        <p:blipFill>
          <a:blip r:embed="rId5"/>
          <a:stretch>
            <a:fillRect/>
          </a:stretch>
        </p:blipFill>
        <p:spPr>
          <a:xfrm>
            <a:off x="339725" y="1232535"/>
            <a:ext cx="2968625" cy="1899285"/>
          </a:xfrm>
          <a:prstGeom prst="rect">
            <a:avLst/>
          </a:prstGeom>
        </p:spPr>
      </p:pic>
      <p:sp>
        <p:nvSpPr>
          <p:cNvPr id="6" name="PA_文本框 5"/>
          <p:cNvSpPr txBox="1">
            <a:spLocks noChangeArrowheads="1"/>
          </p:cNvSpPr>
          <p:nvPr>
            <p:custDataLst>
              <p:tags r:id="rId6"/>
            </p:custDataLst>
          </p:nvPr>
        </p:nvSpPr>
        <p:spPr bwMode="auto">
          <a:xfrm>
            <a:off x="565150" y="930910"/>
            <a:ext cx="337121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Multiobjective clustering:</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多目标聚类</a:t>
            </a:r>
            <a:endParaRPr 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pic>
        <p:nvPicPr>
          <p:cNvPr id="7" name="图片 6"/>
          <p:cNvPicPr>
            <a:picLocks noChangeAspect="1"/>
          </p:cNvPicPr>
          <p:nvPr/>
        </p:nvPicPr>
        <p:blipFill>
          <a:blip r:embed="rId7"/>
          <a:stretch>
            <a:fillRect/>
          </a:stretch>
        </p:blipFill>
        <p:spPr>
          <a:xfrm>
            <a:off x="4488180" y="902970"/>
            <a:ext cx="3856990" cy="1917700"/>
          </a:xfrm>
          <a:prstGeom prst="rect">
            <a:avLst/>
          </a:prstGeom>
        </p:spPr>
      </p:pic>
      <p:pic>
        <p:nvPicPr>
          <p:cNvPr id="8" name="图片 7"/>
          <p:cNvPicPr>
            <a:picLocks noChangeAspect="1"/>
          </p:cNvPicPr>
          <p:nvPr/>
        </p:nvPicPr>
        <p:blipFill>
          <a:blip r:embed="rId8"/>
          <a:stretch>
            <a:fillRect/>
          </a:stretch>
        </p:blipFill>
        <p:spPr>
          <a:xfrm>
            <a:off x="565150" y="3247390"/>
            <a:ext cx="2779395" cy="1433830"/>
          </a:xfrm>
          <a:prstGeom prst="rect">
            <a:avLst/>
          </a:prstGeom>
        </p:spPr>
      </p:pic>
      <p:pic>
        <p:nvPicPr>
          <p:cNvPr id="9" name="图片 8"/>
          <p:cNvPicPr>
            <a:picLocks noChangeAspect="1"/>
          </p:cNvPicPr>
          <p:nvPr/>
        </p:nvPicPr>
        <p:blipFill>
          <a:blip r:embed="rId9"/>
          <a:stretch>
            <a:fillRect/>
          </a:stretch>
        </p:blipFill>
        <p:spPr>
          <a:xfrm>
            <a:off x="4508500" y="2820670"/>
            <a:ext cx="3774440" cy="1813560"/>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6"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339779" y="184337"/>
            <a:ext cx="873125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期刊</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采用</a:t>
            </a:r>
            <a:r>
              <a:rPr lang="zh-CN" altLang="en-US" sz="2000" dirty="0">
                <a:solidFill>
                  <a:srgbClr val="E5AAA4"/>
                </a:solidFill>
                <a:latin typeface="微软雅黑 Light" panose="020B0502040204020203" pitchFamily="34" charset="-122"/>
                <a:ea typeface="微软雅黑 Light" panose="020B0502040204020203" pitchFamily="34" charset="-122"/>
                <a:sym typeface="+mn-ea"/>
              </a:rPr>
              <a:t>多目标聚类</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和</a:t>
            </a:r>
            <a:r>
              <a:rPr lang="zh-CN" altLang="en-US" sz="2000" dirty="0">
                <a:solidFill>
                  <a:srgbClr val="E5AAA4"/>
                </a:solidFill>
                <a:latin typeface="微软雅黑 Light" panose="020B0502040204020203" pitchFamily="34" charset="-122"/>
                <a:ea typeface="微软雅黑 Light" panose="020B0502040204020203" pitchFamily="34" charset="-122"/>
                <a:sym typeface="+mn-ea"/>
              </a:rPr>
              <a:t>环形模型</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引导的</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tracking</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用于全自动的冠脉管腔分割</a:t>
            </a:r>
            <a:endParaRPr lang="zh-CN" sz="2000" dirty="0">
              <a:solidFill>
                <a:srgbClr val="E5AAA4"/>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207645" y="509270"/>
            <a:ext cx="901382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Automated coronary artery tree segmentation in coronary CTA using a multiobjective clustering and toroidal model-guided tracking method</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5" name="文本框 4"/>
          <p:cNvSpPr txBox="1"/>
          <p:nvPr/>
        </p:nvSpPr>
        <p:spPr>
          <a:xfrm>
            <a:off x="101600" y="4742815"/>
            <a:ext cx="8001635" cy="36830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Hongwei D U , Shao K , Bao F , et al. Automated coronary artery tree segmentation in coronary CTA using a multiobjective clustering and toroidal model-guided tracking method[J]. Computer Methods and Programs in Biomedicine, 2020, 199(9963):105908.</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pic>
        <p:nvPicPr>
          <p:cNvPr id="3" name="图片 2"/>
          <p:cNvPicPr>
            <a:picLocks noChangeAspect="1"/>
          </p:cNvPicPr>
          <p:nvPr/>
        </p:nvPicPr>
        <p:blipFill>
          <a:blip r:embed="rId4"/>
          <a:stretch>
            <a:fillRect/>
          </a:stretch>
        </p:blipFill>
        <p:spPr>
          <a:xfrm>
            <a:off x="290830" y="912495"/>
            <a:ext cx="2972435" cy="2487295"/>
          </a:xfrm>
          <a:prstGeom prst="rect">
            <a:avLst/>
          </a:prstGeom>
        </p:spPr>
      </p:pic>
      <p:pic>
        <p:nvPicPr>
          <p:cNvPr id="4" name="图片 3"/>
          <p:cNvPicPr>
            <a:picLocks noChangeAspect="1"/>
          </p:cNvPicPr>
          <p:nvPr/>
        </p:nvPicPr>
        <p:blipFill>
          <a:blip r:embed="rId5"/>
          <a:stretch>
            <a:fillRect/>
          </a:stretch>
        </p:blipFill>
        <p:spPr>
          <a:xfrm>
            <a:off x="4001135" y="912495"/>
            <a:ext cx="4284345" cy="3796665"/>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535359" y="184337"/>
            <a:ext cx="24815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2021</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年度</a:t>
            </a:r>
            <a:r>
              <a:rPr lang="zh-CN" sz="2000" dirty="0">
                <a:solidFill>
                  <a:schemeClr val="accent3"/>
                </a:solidFill>
                <a:latin typeface="微软雅黑 Light" panose="020B0502040204020203" pitchFamily="34" charset="-122"/>
                <a:ea typeface="微软雅黑 Light" panose="020B0502040204020203" pitchFamily="34" charset="-122"/>
              </a:rPr>
              <a:t>研究关键词</a:t>
            </a:r>
            <a:endParaRPr 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535359" y="509426"/>
            <a:ext cx="197993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en-US" altLang="zh-CN" sz="10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The word frequency in 2021 strudy</a:t>
            </a:r>
            <a:endParaRPr lang="en-US" altLang="zh-CN" sz="10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3" name="PA_文本框 5"/>
          <p:cNvSpPr txBox="1">
            <a:spLocks noChangeArrowheads="1"/>
          </p:cNvSpPr>
          <p:nvPr>
            <p:custDataLst>
              <p:tags r:id="rId4"/>
            </p:custDataLst>
          </p:nvPr>
        </p:nvSpPr>
        <p:spPr bwMode="auto">
          <a:xfrm>
            <a:off x="765175" y="2127885"/>
            <a:ext cx="258826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2800" b="1" dirty="0">
                <a:solidFill>
                  <a:srgbClr val="E5AAA4"/>
                </a:solidFill>
                <a:latin typeface="华文中宋" panose="02010600040101010101" charset="-122"/>
                <a:ea typeface="华文中宋" panose="02010600040101010101" charset="-122"/>
                <a:cs typeface="华文中宋" panose="02010600040101010101" charset="-122"/>
              </a:rPr>
              <a:t>冠状动脉分割</a:t>
            </a:r>
            <a:endParaRPr lang="en-US" altLang="zh-CN" sz="2800" b="1" dirty="0">
              <a:solidFill>
                <a:srgbClr val="E5AAA4"/>
              </a:solidFill>
              <a:latin typeface="华文中宋" panose="02010600040101010101" charset="-122"/>
              <a:ea typeface="华文中宋" panose="02010600040101010101" charset="-122"/>
              <a:cs typeface="华文中宋" panose="02010600040101010101" charset="-122"/>
            </a:endParaRPr>
          </a:p>
        </p:txBody>
      </p:sp>
      <p:sp>
        <p:nvSpPr>
          <p:cNvPr id="4" name="PA_文本框 5"/>
          <p:cNvSpPr txBox="1">
            <a:spLocks noChangeArrowheads="1"/>
          </p:cNvSpPr>
          <p:nvPr>
            <p:custDataLst>
              <p:tags r:id="rId5"/>
            </p:custDataLst>
          </p:nvPr>
        </p:nvSpPr>
        <p:spPr bwMode="auto">
          <a:xfrm>
            <a:off x="498475" y="1505585"/>
            <a:ext cx="142684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altLang="en-US" sz="2400" b="1" dirty="0">
                <a:solidFill>
                  <a:schemeClr val="accent3">
                    <a:lumMod val="60000"/>
                    <a:lumOff val="40000"/>
                  </a:schemeClr>
                </a:solidFill>
                <a:latin typeface="华文中宋" panose="02010600040101010101" charset="-122"/>
                <a:ea typeface="华文中宋" panose="02010600040101010101" charset="-122"/>
                <a:cs typeface="华文中宋" panose="02010600040101010101" charset="-122"/>
              </a:rPr>
              <a:t>血管</a:t>
            </a:r>
            <a:r>
              <a:rPr lang="en-US" altLang="zh-CN" sz="2400" b="1" dirty="0">
                <a:solidFill>
                  <a:schemeClr val="accent3">
                    <a:lumMod val="60000"/>
                    <a:lumOff val="40000"/>
                  </a:schemeClr>
                </a:solidFill>
                <a:latin typeface="华文中宋" panose="02010600040101010101" charset="-122"/>
                <a:ea typeface="华文中宋" panose="02010600040101010101" charset="-122"/>
                <a:cs typeface="华文中宋" panose="02010600040101010101" charset="-122"/>
              </a:rPr>
              <a:t>分割</a:t>
            </a:r>
            <a:endParaRPr lang="en-US" altLang="zh-CN" sz="2400" b="1" dirty="0">
              <a:solidFill>
                <a:schemeClr val="accent3">
                  <a:lumMod val="60000"/>
                  <a:lumOff val="40000"/>
                </a:schemeClr>
              </a:solidFill>
              <a:latin typeface="华文中宋" panose="02010600040101010101" charset="-122"/>
              <a:ea typeface="华文中宋" panose="02010600040101010101" charset="-122"/>
              <a:cs typeface="华文中宋" panose="02010600040101010101" charset="-122"/>
            </a:endParaRPr>
          </a:p>
        </p:txBody>
      </p:sp>
      <p:sp>
        <p:nvSpPr>
          <p:cNvPr id="5" name="PA_文本框 5"/>
          <p:cNvSpPr txBox="1">
            <a:spLocks noChangeArrowheads="1"/>
          </p:cNvSpPr>
          <p:nvPr>
            <p:custDataLst>
              <p:tags r:id="rId6"/>
            </p:custDataLst>
          </p:nvPr>
        </p:nvSpPr>
        <p:spPr bwMode="auto">
          <a:xfrm>
            <a:off x="1279525" y="979170"/>
            <a:ext cx="151511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altLang="en-US" sz="2000" b="1" dirty="0">
                <a:solidFill>
                  <a:schemeClr val="accent3">
                    <a:lumMod val="40000"/>
                    <a:lumOff val="60000"/>
                  </a:schemeClr>
                </a:solidFill>
                <a:latin typeface="华文中宋" panose="02010600040101010101" charset="-122"/>
                <a:ea typeface="华文中宋" panose="02010600040101010101" charset="-122"/>
                <a:cs typeface="华文中宋" panose="02010600040101010101" charset="-122"/>
              </a:rPr>
              <a:t>肾动脉</a:t>
            </a:r>
            <a:r>
              <a:rPr lang="en-US" altLang="zh-CN" sz="2000" b="1" dirty="0">
                <a:solidFill>
                  <a:schemeClr val="accent3">
                    <a:lumMod val="40000"/>
                    <a:lumOff val="60000"/>
                  </a:schemeClr>
                </a:solidFill>
                <a:latin typeface="华文中宋" panose="02010600040101010101" charset="-122"/>
                <a:ea typeface="华文中宋" panose="02010600040101010101" charset="-122"/>
                <a:cs typeface="华文中宋" panose="02010600040101010101" charset="-122"/>
              </a:rPr>
              <a:t>分割</a:t>
            </a:r>
            <a:endParaRPr lang="en-US" altLang="zh-CN" sz="2000" b="1" dirty="0">
              <a:solidFill>
                <a:schemeClr val="accent3">
                  <a:lumMod val="40000"/>
                  <a:lumOff val="60000"/>
                </a:schemeClr>
              </a:solidFill>
              <a:latin typeface="华文中宋" panose="02010600040101010101" charset="-122"/>
              <a:ea typeface="华文中宋" panose="02010600040101010101" charset="-122"/>
              <a:cs typeface="华文中宋" panose="02010600040101010101" charset="-122"/>
            </a:endParaRPr>
          </a:p>
        </p:txBody>
      </p:sp>
      <p:sp>
        <p:nvSpPr>
          <p:cNvPr id="6" name="PA_文本框 5"/>
          <p:cNvSpPr txBox="1">
            <a:spLocks noChangeArrowheads="1"/>
          </p:cNvSpPr>
          <p:nvPr>
            <p:custDataLst>
              <p:tags r:id="rId7"/>
            </p:custDataLst>
          </p:nvPr>
        </p:nvSpPr>
        <p:spPr bwMode="auto">
          <a:xfrm>
            <a:off x="2162175" y="1360170"/>
            <a:ext cx="183261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sz="2000" b="1" dirty="0">
                <a:solidFill>
                  <a:schemeClr val="accent3">
                    <a:lumMod val="40000"/>
                    <a:lumOff val="60000"/>
                  </a:schemeClr>
                </a:solidFill>
                <a:latin typeface="华文中宋" panose="02010600040101010101" charset="-122"/>
                <a:ea typeface="华文中宋" panose="02010600040101010101" charset="-122"/>
                <a:cs typeface="华文中宋" panose="02010600040101010101" charset="-122"/>
              </a:rPr>
              <a:t>眼底血管分割</a:t>
            </a:r>
            <a:endParaRPr lang="zh-CN" sz="2000" b="1" dirty="0">
              <a:solidFill>
                <a:schemeClr val="accent3">
                  <a:lumMod val="40000"/>
                  <a:lumOff val="60000"/>
                </a:schemeClr>
              </a:solidFill>
              <a:latin typeface="华文中宋" panose="02010600040101010101" charset="-122"/>
              <a:ea typeface="华文中宋" panose="02010600040101010101" charset="-122"/>
              <a:cs typeface="华文中宋" panose="02010600040101010101" charset="-122"/>
            </a:endParaRPr>
          </a:p>
        </p:txBody>
      </p:sp>
      <p:sp>
        <p:nvSpPr>
          <p:cNvPr id="7" name="PA_文本框 5"/>
          <p:cNvSpPr txBox="1">
            <a:spLocks noChangeArrowheads="1"/>
          </p:cNvSpPr>
          <p:nvPr>
            <p:custDataLst>
              <p:tags r:id="rId8"/>
            </p:custDataLst>
          </p:nvPr>
        </p:nvSpPr>
        <p:spPr bwMode="auto">
          <a:xfrm>
            <a:off x="384175" y="2693035"/>
            <a:ext cx="258826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altLang="en-US" sz="2400" b="1" dirty="0">
                <a:solidFill>
                  <a:schemeClr val="accent3">
                    <a:lumMod val="60000"/>
                    <a:lumOff val="40000"/>
                  </a:schemeClr>
                </a:solidFill>
                <a:latin typeface="华文中宋" panose="02010600040101010101" charset="-122"/>
                <a:ea typeface="华文中宋" panose="02010600040101010101" charset="-122"/>
                <a:cs typeface="华文中宋" panose="02010600040101010101" charset="-122"/>
              </a:rPr>
              <a:t>中心线提取</a:t>
            </a:r>
            <a:endParaRPr lang="zh-CN" altLang="en-US" sz="2400" b="1" dirty="0">
              <a:solidFill>
                <a:schemeClr val="accent3">
                  <a:lumMod val="60000"/>
                  <a:lumOff val="40000"/>
                </a:schemeClr>
              </a:solidFill>
              <a:latin typeface="华文中宋" panose="02010600040101010101" charset="-122"/>
              <a:ea typeface="华文中宋" panose="02010600040101010101" charset="-122"/>
              <a:cs typeface="华文中宋" panose="02010600040101010101" charset="-122"/>
            </a:endParaRPr>
          </a:p>
        </p:txBody>
      </p:sp>
      <p:sp>
        <p:nvSpPr>
          <p:cNvPr id="8" name="PA_文本框 5"/>
          <p:cNvSpPr txBox="1">
            <a:spLocks noChangeArrowheads="1"/>
          </p:cNvSpPr>
          <p:nvPr>
            <p:custDataLst>
              <p:tags r:id="rId9"/>
            </p:custDataLst>
          </p:nvPr>
        </p:nvSpPr>
        <p:spPr bwMode="auto">
          <a:xfrm>
            <a:off x="2162175" y="2814320"/>
            <a:ext cx="183261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sz="2000" b="1" dirty="0">
                <a:solidFill>
                  <a:schemeClr val="accent3">
                    <a:lumMod val="40000"/>
                    <a:lumOff val="60000"/>
                  </a:schemeClr>
                </a:solidFill>
                <a:latin typeface="华文中宋" panose="02010600040101010101" charset="-122"/>
                <a:ea typeface="华文中宋" panose="02010600040101010101" charset="-122"/>
                <a:cs typeface="华文中宋" panose="02010600040101010101" charset="-122"/>
              </a:rPr>
              <a:t>血管跟踪</a:t>
            </a:r>
            <a:endParaRPr lang="zh-CN" sz="2000" b="1" dirty="0">
              <a:solidFill>
                <a:schemeClr val="accent3">
                  <a:lumMod val="40000"/>
                  <a:lumOff val="60000"/>
                </a:schemeClr>
              </a:solidFill>
              <a:latin typeface="华文中宋" panose="02010600040101010101" charset="-122"/>
              <a:ea typeface="华文中宋" panose="02010600040101010101" charset="-122"/>
              <a:cs typeface="华文中宋" panose="02010600040101010101" charset="-122"/>
            </a:endParaRPr>
          </a:p>
        </p:txBody>
      </p:sp>
      <p:sp>
        <p:nvSpPr>
          <p:cNvPr id="10" name="PA_文本框 5"/>
          <p:cNvSpPr txBox="1">
            <a:spLocks noChangeArrowheads="1"/>
          </p:cNvSpPr>
          <p:nvPr>
            <p:custDataLst>
              <p:tags r:id="rId10"/>
            </p:custDataLst>
          </p:nvPr>
        </p:nvSpPr>
        <p:spPr bwMode="auto">
          <a:xfrm>
            <a:off x="803275" y="3239135"/>
            <a:ext cx="258826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altLang="en-US" sz="2400" b="1" dirty="0">
                <a:solidFill>
                  <a:schemeClr val="accent3">
                    <a:lumMod val="60000"/>
                    <a:lumOff val="40000"/>
                  </a:schemeClr>
                </a:solidFill>
                <a:latin typeface="华文中宋" panose="02010600040101010101" charset="-122"/>
                <a:ea typeface="华文中宋" panose="02010600040101010101" charset="-122"/>
                <a:cs typeface="华文中宋" panose="02010600040101010101" charset="-122"/>
              </a:rPr>
              <a:t>狭窄检测</a:t>
            </a:r>
            <a:endParaRPr lang="zh-CN" altLang="en-US" sz="2400" b="1" dirty="0">
              <a:solidFill>
                <a:schemeClr val="accent3">
                  <a:lumMod val="60000"/>
                  <a:lumOff val="40000"/>
                </a:schemeClr>
              </a:solidFill>
              <a:latin typeface="华文中宋" panose="02010600040101010101" charset="-122"/>
              <a:ea typeface="华文中宋" panose="02010600040101010101" charset="-122"/>
              <a:cs typeface="华文中宋" panose="02010600040101010101" charset="-122"/>
            </a:endParaRPr>
          </a:p>
        </p:txBody>
      </p:sp>
      <p:sp>
        <p:nvSpPr>
          <p:cNvPr id="11" name="PA_文本框 5"/>
          <p:cNvSpPr txBox="1">
            <a:spLocks noChangeArrowheads="1"/>
          </p:cNvSpPr>
          <p:nvPr>
            <p:custDataLst>
              <p:tags r:id="rId11"/>
            </p:custDataLst>
          </p:nvPr>
        </p:nvSpPr>
        <p:spPr bwMode="auto">
          <a:xfrm>
            <a:off x="2182495" y="3417570"/>
            <a:ext cx="183261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sz="2000" b="1" dirty="0">
                <a:solidFill>
                  <a:schemeClr val="accent3">
                    <a:lumMod val="40000"/>
                    <a:lumOff val="60000"/>
                  </a:schemeClr>
                </a:solidFill>
                <a:latin typeface="华文中宋" panose="02010600040101010101" charset="-122"/>
                <a:ea typeface="华文中宋" panose="02010600040101010101" charset="-122"/>
                <a:cs typeface="华文中宋" panose="02010600040101010101" charset="-122"/>
              </a:rPr>
              <a:t>钙化斑块检测</a:t>
            </a:r>
            <a:endParaRPr lang="zh-CN" sz="2000" b="1" dirty="0">
              <a:solidFill>
                <a:schemeClr val="accent3">
                  <a:lumMod val="40000"/>
                  <a:lumOff val="60000"/>
                </a:schemeClr>
              </a:solidFill>
              <a:latin typeface="华文中宋" panose="02010600040101010101" charset="-122"/>
              <a:ea typeface="华文中宋" panose="02010600040101010101" charset="-122"/>
              <a:cs typeface="华文中宋" panose="02010600040101010101" charset="-122"/>
            </a:endParaRPr>
          </a:p>
        </p:txBody>
      </p:sp>
      <p:sp>
        <p:nvSpPr>
          <p:cNvPr id="12" name="PA_文本框 5"/>
          <p:cNvSpPr txBox="1">
            <a:spLocks noChangeArrowheads="1"/>
          </p:cNvSpPr>
          <p:nvPr>
            <p:custDataLst>
              <p:tags r:id="rId12"/>
            </p:custDataLst>
          </p:nvPr>
        </p:nvSpPr>
        <p:spPr bwMode="auto">
          <a:xfrm>
            <a:off x="653415" y="3874135"/>
            <a:ext cx="258826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altLang="en-US" sz="2400" b="1" dirty="0">
                <a:solidFill>
                  <a:schemeClr val="accent3">
                    <a:lumMod val="60000"/>
                    <a:lumOff val="40000"/>
                  </a:schemeClr>
                </a:solidFill>
                <a:latin typeface="华文中宋" panose="02010600040101010101" charset="-122"/>
                <a:ea typeface="华文中宋" panose="02010600040101010101" charset="-122"/>
                <a:cs typeface="华文中宋" panose="02010600040101010101" charset="-122"/>
              </a:rPr>
              <a:t>多器官分割</a:t>
            </a:r>
            <a:endParaRPr lang="zh-CN" altLang="en-US" sz="2400" b="1" dirty="0">
              <a:solidFill>
                <a:schemeClr val="accent3">
                  <a:lumMod val="60000"/>
                  <a:lumOff val="40000"/>
                </a:schemeClr>
              </a:solidFill>
              <a:latin typeface="华文中宋" panose="02010600040101010101" charset="-122"/>
              <a:ea typeface="华文中宋" panose="02010600040101010101" charset="-122"/>
              <a:cs typeface="华文中宋" panose="02010600040101010101" charset="-122"/>
            </a:endParaRPr>
          </a:p>
        </p:txBody>
      </p:sp>
      <p:sp>
        <p:nvSpPr>
          <p:cNvPr id="13" name="PA_文本框 5"/>
          <p:cNvSpPr txBox="1">
            <a:spLocks noChangeArrowheads="1"/>
          </p:cNvSpPr>
          <p:nvPr>
            <p:custDataLst>
              <p:tags r:id="rId13"/>
            </p:custDataLst>
          </p:nvPr>
        </p:nvSpPr>
        <p:spPr bwMode="auto">
          <a:xfrm>
            <a:off x="1558925" y="4268470"/>
            <a:ext cx="211772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sz="2000" b="1" dirty="0">
                <a:solidFill>
                  <a:schemeClr val="accent3">
                    <a:lumMod val="40000"/>
                    <a:lumOff val="60000"/>
                  </a:schemeClr>
                </a:solidFill>
                <a:latin typeface="华文中宋" panose="02010600040101010101" charset="-122"/>
                <a:ea typeface="华文中宋" panose="02010600040101010101" charset="-122"/>
                <a:cs typeface="华文中宋" panose="02010600040101010101" charset="-122"/>
              </a:rPr>
              <a:t>结构间先验知识</a:t>
            </a:r>
            <a:endParaRPr lang="zh-CN" sz="2000" b="1" dirty="0">
              <a:solidFill>
                <a:schemeClr val="accent3">
                  <a:lumMod val="40000"/>
                  <a:lumOff val="60000"/>
                </a:schemeClr>
              </a:solidFill>
              <a:latin typeface="华文中宋" panose="02010600040101010101" charset="-122"/>
              <a:ea typeface="华文中宋" panose="02010600040101010101" charset="-122"/>
              <a:cs typeface="华文中宋" panose="02010600040101010101" charset="-122"/>
            </a:endParaRPr>
          </a:p>
        </p:txBody>
      </p:sp>
      <p:sp>
        <p:nvSpPr>
          <p:cNvPr id="14" name="PA_文本框 5"/>
          <p:cNvSpPr txBox="1">
            <a:spLocks noChangeArrowheads="1"/>
          </p:cNvSpPr>
          <p:nvPr>
            <p:custDataLst>
              <p:tags r:id="rId14"/>
            </p:custDataLst>
          </p:nvPr>
        </p:nvSpPr>
        <p:spPr bwMode="auto">
          <a:xfrm>
            <a:off x="4657725" y="2165985"/>
            <a:ext cx="258826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altLang="en-US" sz="2800" b="1" dirty="0">
                <a:solidFill>
                  <a:schemeClr val="accent4"/>
                </a:solidFill>
                <a:latin typeface="华文中宋" panose="02010600040101010101" charset="-122"/>
                <a:ea typeface="华文中宋" panose="02010600040101010101" charset="-122"/>
                <a:cs typeface="华文中宋" panose="02010600040101010101" charset="-122"/>
              </a:rPr>
              <a:t>领域知识嵌入</a:t>
            </a:r>
            <a:endParaRPr lang="zh-CN" altLang="en-US" sz="2800" b="1" dirty="0">
              <a:solidFill>
                <a:schemeClr val="accent4"/>
              </a:solidFill>
              <a:latin typeface="华文中宋" panose="02010600040101010101" charset="-122"/>
              <a:ea typeface="华文中宋" panose="02010600040101010101" charset="-122"/>
              <a:cs typeface="华文中宋" panose="02010600040101010101" charset="-122"/>
            </a:endParaRPr>
          </a:p>
        </p:txBody>
      </p:sp>
      <p:sp>
        <p:nvSpPr>
          <p:cNvPr id="15" name="PA_文本框 5"/>
          <p:cNvSpPr txBox="1">
            <a:spLocks noChangeArrowheads="1"/>
          </p:cNvSpPr>
          <p:nvPr>
            <p:custDataLst>
              <p:tags r:id="rId15"/>
            </p:custDataLst>
          </p:nvPr>
        </p:nvSpPr>
        <p:spPr bwMode="auto">
          <a:xfrm>
            <a:off x="4391025" y="1543685"/>
            <a:ext cx="142684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sz="2400" b="1" dirty="0">
                <a:solidFill>
                  <a:schemeClr val="accent4">
                    <a:lumMod val="60000"/>
                    <a:lumOff val="40000"/>
                  </a:schemeClr>
                </a:solidFill>
                <a:latin typeface="华文中宋" panose="02010600040101010101" charset="-122"/>
                <a:ea typeface="华文中宋" panose="02010600040101010101" charset="-122"/>
                <a:cs typeface="华文中宋" panose="02010600040101010101" charset="-122"/>
              </a:rPr>
              <a:t>迁移学习</a:t>
            </a:r>
            <a:endParaRPr lang="zh-CN" sz="2400" b="1" dirty="0">
              <a:solidFill>
                <a:schemeClr val="accent4">
                  <a:lumMod val="60000"/>
                  <a:lumOff val="40000"/>
                </a:schemeClr>
              </a:solidFill>
              <a:latin typeface="华文中宋" panose="02010600040101010101" charset="-122"/>
              <a:ea typeface="华文中宋" panose="02010600040101010101" charset="-122"/>
              <a:cs typeface="华文中宋" panose="02010600040101010101" charset="-122"/>
            </a:endParaRPr>
          </a:p>
        </p:txBody>
      </p:sp>
      <p:sp>
        <p:nvSpPr>
          <p:cNvPr id="16" name="PA_文本框 5"/>
          <p:cNvSpPr txBox="1">
            <a:spLocks noChangeArrowheads="1"/>
          </p:cNvSpPr>
          <p:nvPr>
            <p:custDataLst>
              <p:tags r:id="rId16"/>
            </p:custDataLst>
          </p:nvPr>
        </p:nvSpPr>
        <p:spPr bwMode="auto">
          <a:xfrm>
            <a:off x="4115435" y="1058545"/>
            <a:ext cx="176212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sz="2000" b="1" dirty="0">
                <a:solidFill>
                  <a:schemeClr val="accent4">
                    <a:lumMod val="40000"/>
                    <a:lumOff val="60000"/>
                  </a:schemeClr>
                </a:solidFill>
                <a:latin typeface="华文中宋" panose="02010600040101010101" charset="-122"/>
                <a:ea typeface="华文中宋" panose="02010600040101010101" charset="-122"/>
                <a:cs typeface="华文中宋" panose="02010600040101010101" charset="-122"/>
              </a:rPr>
              <a:t>自然图像迁移</a:t>
            </a:r>
            <a:endParaRPr lang="zh-CN" sz="2000" b="1" dirty="0">
              <a:solidFill>
                <a:schemeClr val="accent4">
                  <a:lumMod val="40000"/>
                  <a:lumOff val="60000"/>
                </a:schemeClr>
              </a:solidFill>
              <a:latin typeface="华文中宋" panose="02010600040101010101" charset="-122"/>
              <a:ea typeface="华文中宋" panose="02010600040101010101" charset="-122"/>
              <a:cs typeface="华文中宋" panose="02010600040101010101" charset="-122"/>
            </a:endParaRPr>
          </a:p>
        </p:txBody>
      </p:sp>
      <p:sp>
        <p:nvSpPr>
          <p:cNvPr id="17" name="PA_文本框 5"/>
          <p:cNvSpPr txBox="1">
            <a:spLocks noChangeArrowheads="1"/>
          </p:cNvSpPr>
          <p:nvPr>
            <p:custDataLst>
              <p:tags r:id="rId17"/>
            </p:custDataLst>
          </p:nvPr>
        </p:nvSpPr>
        <p:spPr bwMode="auto">
          <a:xfrm>
            <a:off x="5877560" y="1612265"/>
            <a:ext cx="183261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sz="2000" b="1" dirty="0">
                <a:solidFill>
                  <a:schemeClr val="accent4">
                    <a:lumMod val="40000"/>
                    <a:lumOff val="60000"/>
                  </a:schemeClr>
                </a:solidFill>
                <a:latin typeface="华文中宋" panose="02010600040101010101" charset="-122"/>
                <a:ea typeface="华文中宋" panose="02010600040101010101" charset="-122"/>
                <a:cs typeface="华文中宋" panose="02010600040101010101" charset="-122"/>
              </a:rPr>
              <a:t>医学图像迁移</a:t>
            </a:r>
            <a:endParaRPr lang="zh-CN" sz="2000" b="1" dirty="0">
              <a:solidFill>
                <a:schemeClr val="accent4">
                  <a:lumMod val="40000"/>
                  <a:lumOff val="60000"/>
                </a:schemeClr>
              </a:solidFill>
              <a:latin typeface="华文中宋" panose="02010600040101010101" charset="-122"/>
              <a:ea typeface="华文中宋" panose="02010600040101010101" charset="-122"/>
              <a:cs typeface="华文中宋" panose="02010600040101010101" charset="-122"/>
            </a:endParaRPr>
          </a:p>
        </p:txBody>
      </p:sp>
      <p:sp>
        <p:nvSpPr>
          <p:cNvPr id="24" name="PA_文本框 5"/>
          <p:cNvSpPr txBox="1">
            <a:spLocks noChangeArrowheads="1"/>
          </p:cNvSpPr>
          <p:nvPr>
            <p:custDataLst>
              <p:tags r:id="rId18"/>
            </p:custDataLst>
          </p:nvPr>
        </p:nvSpPr>
        <p:spPr bwMode="auto">
          <a:xfrm>
            <a:off x="4321175" y="635635"/>
            <a:ext cx="204279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sz="2400" b="1" dirty="0">
                <a:solidFill>
                  <a:schemeClr val="accent4">
                    <a:lumMod val="60000"/>
                    <a:lumOff val="40000"/>
                  </a:schemeClr>
                </a:solidFill>
                <a:latin typeface="华文中宋" panose="02010600040101010101" charset="-122"/>
                <a:ea typeface="华文中宋" panose="02010600040101010101" charset="-122"/>
                <a:cs typeface="华文中宋" panose="02010600040101010101" charset="-122"/>
              </a:rPr>
              <a:t>损失函数设计</a:t>
            </a:r>
            <a:endParaRPr lang="zh-CN" sz="2400" b="1" dirty="0">
              <a:solidFill>
                <a:schemeClr val="accent4">
                  <a:lumMod val="60000"/>
                  <a:lumOff val="40000"/>
                </a:schemeClr>
              </a:solidFill>
              <a:latin typeface="华文中宋" panose="02010600040101010101" charset="-122"/>
              <a:ea typeface="华文中宋" panose="02010600040101010101" charset="-122"/>
              <a:cs typeface="华文中宋" panose="02010600040101010101" charset="-122"/>
            </a:endParaRPr>
          </a:p>
        </p:txBody>
      </p:sp>
      <p:sp>
        <p:nvSpPr>
          <p:cNvPr id="26" name="PA_文本框 5"/>
          <p:cNvSpPr txBox="1">
            <a:spLocks noChangeArrowheads="1"/>
          </p:cNvSpPr>
          <p:nvPr>
            <p:custDataLst>
              <p:tags r:id="rId19"/>
            </p:custDataLst>
          </p:nvPr>
        </p:nvSpPr>
        <p:spPr bwMode="auto">
          <a:xfrm>
            <a:off x="6499225" y="582930"/>
            <a:ext cx="142684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sz="2400" b="1" dirty="0">
                <a:solidFill>
                  <a:schemeClr val="accent4">
                    <a:lumMod val="60000"/>
                    <a:lumOff val="40000"/>
                  </a:schemeClr>
                </a:solidFill>
                <a:latin typeface="华文中宋" panose="02010600040101010101" charset="-122"/>
                <a:ea typeface="华文中宋" panose="02010600040101010101" charset="-122"/>
                <a:cs typeface="华文中宋" panose="02010600040101010101" charset="-122"/>
              </a:rPr>
              <a:t>生成网络</a:t>
            </a:r>
            <a:endParaRPr lang="zh-CN" sz="2400" b="1" dirty="0">
              <a:solidFill>
                <a:schemeClr val="accent4">
                  <a:lumMod val="60000"/>
                  <a:lumOff val="40000"/>
                </a:schemeClr>
              </a:solidFill>
              <a:latin typeface="华文中宋" panose="02010600040101010101" charset="-122"/>
              <a:ea typeface="华文中宋" panose="02010600040101010101" charset="-122"/>
              <a:cs typeface="华文中宋" panose="02010600040101010101" charset="-122"/>
            </a:endParaRPr>
          </a:p>
        </p:txBody>
      </p:sp>
      <p:sp>
        <p:nvSpPr>
          <p:cNvPr id="28" name="PA_文本框 5"/>
          <p:cNvSpPr txBox="1">
            <a:spLocks noChangeArrowheads="1"/>
          </p:cNvSpPr>
          <p:nvPr>
            <p:custDataLst>
              <p:tags r:id="rId20"/>
            </p:custDataLst>
          </p:nvPr>
        </p:nvSpPr>
        <p:spPr bwMode="auto">
          <a:xfrm>
            <a:off x="4015105" y="2731135"/>
            <a:ext cx="217868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sz="2400" b="1" dirty="0">
                <a:solidFill>
                  <a:schemeClr val="accent4">
                    <a:lumMod val="60000"/>
                    <a:lumOff val="40000"/>
                  </a:schemeClr>
                </a:solidFill>
                <a:latin typeface="华文中宋" panose="02010600040101010101" charset="-122"/>
                <a:ea typeface="华文中宋" panose="02010600040101010101" charset="-122"/>
                <a:cs typeface="华文中宋" panose="02010600040101010101" charset="-122"/>
              </a:rPr>
              <a:t>先验知识提取</a:t>
            </a:r>
            <a:endParaRPr lang="zh-CN" sz="2400" b="1" dirty="0">
              <a:solidFill>
                <a:schemeClr val="accent4">
                  <a:lumMod val="60000"/>
                  <a:lumOff val="40000"/>
                </a:schemeClr>
              </a:solidFill>
              <a:latin typeface="华文中宋" panose="02010600040101010101" charset="-122"/>
              <a:ea typeface="华文中宋" panose="02010600040101010101" charset="-122"/>
              <a:cs typeface="华文中宋" panose="02010600040101010101" charset="-122"/>
            </a:endParaRPr>
          </a:p>
        </p:txBody>
      </p:sp>
      <p:sp>
        <p:nvSpPr>
          <p:cNvPr id="29" name="PA_文本框 5"/>
          <p:cNvSpPr txBox="1">
            <a:spLocks noChangeArrowheads="1"/>
          </p:cNvSpPr>
          <p:nvPr>
            <p:custDataLst>
              <p:tags r:id="rId21"/>
            </p:custDataLst>
          </p:nvPr>
        </p:nvSpPr>
        <p:spPr bwMode="auto">
          <a:xfrm>
            <a:off x="5877560" y="1058545"/>
            <a:ext cx="217868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sz="2400" b="1" dirty="0">
                <a:solidFill>
                  <a:schemeClr val="accent4">
                    <a:lumMod val="60000"/>
                    <a:lumOff val="40000"/>
                  </a:schemeClr>
                </a:solidFill>
                <a:latin typeface="华文中宋" panose="02010600040101010101" charset="-122"/>
                <a:ea typeface="华文中宋" panose="02010600040101010101" charset="-122"/>
                <a:cs typeface="华文中宋" panose="02010600040101010101" charset="-122"/>
              </a:rPr>
              <a:t>先验知识融合</a:t>
            </a:r>
            <a:endParaRPr lang="zh-CN" sz="2400" b="1" dirty="0">
              <a:solidFill>
                <a:schemeClr val="accent4">
                  <a:lumMod val="60000"/>
                  <a:lumOff val="40000"/>
                </a:schemeClr>
              </a:solidFill>
              <a:latin typeface="华文中宋" panose="02010600040101010101" charset="-122"/>
              <a:ea typeface="华文中宋" panose="02010600040101010101" charset="-122"/>
              <a:cs typeface="华文中宋" panose="02010600040101010101" charset="-122"/>
            </a:endParaRPr>
          </a:p>
        </p:txBody>
      </p:sp>
      <p:sp>
        <p:nvSpPr>
          <p:cNvPr id="30" name="PA_文本框 5"/>
          <p:cNvSpPr txBox="1">
            <a:spLocks noChangeArrowheads="1"/>
          </p:cNvSpPr>
          <p:nvPr>
            <p:custDataLst>
              <p:tags r:id="rId22"/>
            </p:custDataLst>
          </p:nvPr>
        </p:nvSpPr>
        <p:spPr bwMode="auto">
          <a:xfrm>
            <a:off x="6193790" y="2592070"/>
            <a:ext cx="183261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sz="2000" b="1" dirty="0">
                <a:solidFill>
                  <a:schemeClr val="accent4">
                    <a:lumMod val="40000"/>
                    <a:lumOff val="60000"/>
                  </a:schemeClr>
                </a:solidFill>
                <a:latin typeface="华文中宋" panose="02010600040101010101" charset="-122"/>
                <a:ea typeface="华文中宋" panose="02010600040101010101" charset="-122"/>
                <a:cs typeface="华文中宋" panose="02010600040101010101" charset="-122"/>
              </a:rPr>
              <a:t>解剖先验知识</a:t>
            </a:r>
            <a:endParaRPr lang="zh-CN" sz="2000" b="1" dirty="0">
              <a:solidFill>
                <a:schemeClr val="accent4">
                  <a:lumMod val="40000"/>
                  <a:lumOff val="60000"/>
                </a:schemeClr>
              </a:solidFill>
              <a:latin typeface="华文中宋" panose="02010600040101010101" charset="-122"/>
              <a:ea typeface="华文中宋" panose="02010600040101010101" charset="-122"/>
              <a:cs typeface="华文中宋" panose="02010600040101010101" charset="-122"/>
            </a:endParaRPr>
          </a:p>
        </p:txBody>
      </p:sp>
      <p:sp>
        <p:nvSpPr>
          <p:cNvPr id="31" name="PA_文本框 5"/>
          <p:cNvSpPr txBox="1">
            <a:spLocks noChangeArrowheads="1"/>
          </p:cNvSpPr>
          <p:nvPr>
            <p:custDataLst>
              <p:tags r:id="rId23"/>
            </p:custDataLst>
          </p:nvPr>
        </p:nvSpPr>
        <p:spPr bwMode="auto">
          <a:xfrm>
            <a:off x="5939790" y="3032760"/>
            <a:ext cx="183261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sz="2000" b="1" dirty="0">
                <a:solidFill>
                  <a:schemeClr val="accent4">
                    <a:lumMod val="40000"/>
                    <a:lumOff val="60000"/>
                  </a:schemeClr>
                </a:solidFill>
                <a:latin typeface="华文中宋" panose="02010600040101010101" charset="-122"/>
                <a:ea typeface="华文中宋" panose="02010600040101010101" charset="-122"/>
                <a:cs typeface="华文中宋" panose="02010600040101010101" charset="-122"/>
              </a:rPr>
              <a:t>位置先验知识</a:t>
            </a:r>
            <a:endParaRPr lang="zh-CN" sz="2000" b="1" dirty="0">
              <a:solidFill>
                <a:schemeClr val="accent4">
                  <a:lumMod val="40000"/>
                  <a:lumOff val="60000"/>
                </a:schemeClr>
              </a:solidFill>
              <a:latin typeface="华文中宋" panose="02010600040101010101" charset="-122"/>
              <a:ea typeface="华文中宋" panose="02010600040101010101" charset="-122"/>
              <a:cs typeface="华文中宋" panose="02010600040101010101" charset="-122"/>
            </a:endParaRPr>
          </a:p>
        </p:txBody>
      </p:sp>
      <p:sp>
        <p:nvSpPr>
          <p:cNvPr id="32" name="PA_文本框 5"/>
          <p:cNvSpPr txBox="1">
            <a:spLocks noChangeArrowheads="1"/>
          </p:cNvSpPr>
          <p:nvPr>
            <p:custDataLst>
              <p:tags r:id="rId24"/>
            </p:custDataLst>
          </p:nvPr>
        </p:nvSpPr>
        <p:spPr bwMode="auto">
          <a:xfrm>
            <a:off x="3994785" y="3192145"/>
            <a:ext cx="183261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sz="2000" b="1" dirty="0">
                <a:solidFill>
                  <a:schemeClr val="accent4">
                    <a:lumMod val="40000"/>
                    <a:lumOff val="60000"/>
                  </a:schemeClr>
                </a:solidFill>
                <a:latin typeface="华文中宋" panose="02010600040101010101" charset="-122"/>
                <a:ea typeface="华文中宋" panose="02010600040101010101" charset="-122"/>
                <a:cs typeface="华文中宋" panose="02010600040101010101" charset="-122"/>
              </a:rPr>
              <a:t>特征先验知识</a:t>
            </a:r>
            <a:endParaRPr lang="zh-CN" sz="2000" b="1" dirty="0">
              <a:solidFill>
                <a:schemeClr val="accent4">
                  <a:lumMod val="40000"/>
                  <a:lumOff val="60000"/>
                </a:schemeClr>
              </a:solidFill>
              <a:latin typeface="华文中宋" panose="02010600040101010101" charset="-122"/>
              <a:ea typeface="华文中宋" panose="02010600040101010101" charset="-122"/>
              <a:cs typeface="华文中宋" panose="02010600040101010101" charset="-122"/>
            </a:endParaRPr>
          </a:p>
        </p:txBody>
      </p:sp>
      <p:sp>
        <p:nvSpPr>
          <p:cNvPr id="33" name="PA_文本框 5"/>
          <p:cNvSpPr txBox="1">
            <a:spLocks noChangeArrowheads="1"/>
          </p:cNvSpPr>
          <p:nvPr>
            <p:custDataLst>
              <p:tags r:id="rId25"/>
            </p:custDataLst>
          </p:nvPr>
        </p:nvSpPr>
        <p:spPr bwMode="auto">
          <a:xfrm>
            <a:off x="4970145" y="3572510"/>
            <a:ext cx="217868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sz="2400" b="1" dirty="0">
                <a:solidFill>
                  <a:schemeClr val="accent4">
                    <a:lumMod val="60000"/>
                    <a:lumOff val="40000"/>
                  </a:schemeClr>
                </a:solidFill>
                <a:latin typeface="华文中宋" panose="02010600040101010101" charset="-122"/>
                <a:ea typeface="华文中宋" panose="02010600040101010101" charset="-122"/>
                <a:cs typeface="华文中宋" panose="02010600040101010101" charset="-122"/>
              </a:rPr>
              <a:t>注意力机制</a:t>
            </a:r>
            <a:endParaRPr lang="zh-CN" sz="2400" b="1" dirty="0">
              <a:solidFill>
                <a:schemeClr val="accent4">
                  <a:lumMod val="60000"/>
                  <a:lumOff val="40000"/>
                </a:schemeClr>
              </a:solidFill>
              <a:latin typeface="华文中宋" panose="02010600040101010101" charset="-122"/>
              <a:ea typeface="华文中宋" panose="02010600040101010101" charset="-122"/>
              <a:cs typeface="华文中宋" panose="02010600040101010101" charset="-122"/>
            </a:endParaRPr>
          </a:p>
        </p:txBody>
      </p:sp>
      <p:sp>
        <p:nvSpPr>
          <p:cNvPr id="34" name="PA_文本框 5"/>
          <p:cNvSpPr txBox="1">
            <a:spLocks noChangeArrowheads="1"/>
          </p:cNvSpPr>
          <p:nvPr>
            <p:custDataLst>
              <p:tags r:id="rId26"/>
            </p:custDataLst>
          </p:nvPr>
        </p:nvSpPr>
        <p:spPr bwMode="auto">
          <a:xfrm>
            <a:off x="4253230" y="4218305"/>
            <a:ext cx="217868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sz="2400" b="1" dirty="0">
                <a:solidFill>
                  <a:schemeClr val="accent4">
                    <a:lumMod val="60000"/>
                    <a:lumOff val="40000"/>
                  </a:schemeClr>
                </a:solidFill>
                <a:latin typeface="华文中宋" panose="02010600040101010101" charset="-122"/>
                <a:ea typeface="华文中宋" panose="02010600040101010101" charset="-122"/>
                <a:cs typeface="华文中宋" panose="02010600040101010101" charset="-122"/>
              </a:rPr>
              <a:t>图像后处理</a:t>
            </a:r>
            <a:endParaRPr lang="zh-CN" sz="2400" b="1" dirty="0">
              <a:solidFill>
                <a:schemeClr val="accent4">
                  <a:lumMod val="60000"/>
                  <a:lumOff val="40000"/>
                </a:schemeClr>
              </a:solidFill>
              <a:latin typeface="华文中宋" panose="02010600040101010101" charset="-122"/>
              <a:ea typeface="华文中宋" panose="02010600040101010101" charset="-122"/>
              <a:cs typeface="华文中宋" panose="02010600040101010101" charset="-122"/>
            </a:endParaRPr>
          </a:p>
        </p:txBody>
      </p:sp>
      <p:sp>
        <p:nvSpPr>
          <p:cNvPr id="35" name="PA_文本框 5"/>
          <p:cNvSpPr txBox="1">
            <a:spLocks noChangeArrowheads="1"/>
          </p:cNvSpPr>
          <p:nvPr>
            <p:custDataLst>
              <p:tags r:id="rId27"/>
            </p:custDataLst>
          </p:nvPr>
        </p:nvSpPr>
        <p:spPr bwMode="auto">
          <a:xfrm>
            <a:off x="6363970" y="4427220"/>
            <a:ext cx="217868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sz="2400" b="1" dirty="0">
                <a:solidFill>
                  <a:schemeClr val="accent4">
                    <a:lumMod val="60000"/>
                    <a:lumOff val="40000"/>
                  </a:schemeClr>
                </a:solidFill>
                <a:latin typeface="华文中宋" panose="02010600040101010101" charset="-122"/>
                <a:ea typeface="华文中宋" panose="02010600040101010101" charset="-122"/>
                <a:cs typeface="华文中宋" panose="02010600040101010101" charset="-122"/>
              </a:rPr>
              <a:t>图卷积</a:t>
            </a:r>
            <a:endParaRPr lang="zh-CN" sz="2400" b="1" dirty="0">
              <a:solidFill>
                <a:schemeClr val="accent4">
                  <a:lumMod val="60000"/>
                  <a:lumOff val="40000"/>
                </a:schemeClr>
              </a:solidFill>
              <a:latin typeface="华文中宋" panose="02010600040101010101" charset="-122"/>
              <a:ea typeface="华文中宋" panose="02010600040101010101" charset="-122"/>
              <a:cs typeface="华文中宋" panose="02010600040101010101" charset="-122"/>
            </a:endParaRPr>
          </a:p>
        </p:txBody>
      </p:sp>
      <p:sp>
        <p:nvSpPr>
          <p:cNvPr id="37" name="PA_文本框 5"/>
          <p:cNvSpPr txBox="1">
            <a:spLocks noChangeArrowheads="1"/>
          </p:cNvSpPr>
          <p:nvPr>
            <p:custDataLst>
              <p:tags r:id="rId28"/>
            </p:custDataLst>
          </p:nvPr>
        </p:nvSpPr>
        <p:spPr bwMode="auto">
          <a:xfrm>
            <a:off x="7148830" y="3966845"/>
            <a:ext cx="77724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sz="2000" b="1" dirty="0">
                <a:solidFill>
                  <a:schemeClr val="accent4">
                    <a:lumMod val="40000"/>
                    <a:lumOff val="60000"/>
                  </a:schemeClr>
                </a:solidFill>
                <a:latin typeface="华文中宋" panose="02010600040101010101" charset="-122"/>
                <a:ea typeface="华文中宋" panose="02010600040101010101" charset="-122"/>
                <a:cs typeface="华文中宋" panose="02010600040101010101" charset="-122"/>
              </a:rPr>
              <a:t>构图</a:t>
            </a:r>
            <a:endParaRPr lang="zh-CN" sz="2000" b="1" dirty="0">
              <a:solidFill>
                <a:schemeClr val="accent4">
                  <a:lumMod val="40000"/>
                  <a:lumOff val="60000"/>
                </a:schemeClr>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2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24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240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24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24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24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24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24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240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240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240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240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240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240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240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10" presetClass="entr" presetSubtype="0" fill="hold" grpId="0" nodeType="withEffect">
                                  <p:stCondLst>
                                    <p:cond delay="240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grpId="0" nodeType="withEffect">
                                  <p:stCondLst>
                                    <p:cond delay="240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grpId="0" nodeType="withEffect">
                                  <p:stCondLst>
                                    <p:cond delay="240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240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240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grpId="0" nodeType="withEffect">
                                  <p:stCondLst>
                                    <p:cond delay="240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par>
                                <p:cTn id="83" presetID="10" presetClass="entr" presetSubtype="0" fill="hold" grpId="0" nodeType="withEffect">
                                  <p:stCondLst>
                                    <p:cond delay="240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par>
                                <p:cTn id="86" presetID="10" presetClass="entr" presetSubtype="0" fill="hold" grpId="0" nodeType="withEffect">
                                  <p:stCondLst>
                                    <p:cond delay="2400"/>
                                  </p:stCondLst>
                                  <p:childTnLst>
                                    <p:set>
                                      <p:cBhvr>
                                        <p:cTn id="87" dur="1" fill="hold">
                                          <p:stCondLst>
                                            <p:cond delay="0"/>
                                          </p:stCondLst>
                                        </p:cTn>
                                        <p:tgtEl>
                                          <p:spTgt spid="37"/>
                                        </p:tgtEl>
                                        <p:attrNameLst>
                                          <p:attrName>style.visibility</p:attrName>
                                        </p:attrNameLst>
                                      </p:cBhvr>
                                      <p:to>
                                        <p:strVal val="visible"/>
                                      </p:to>
                                    </p:set>
                                    <p:animEffect transition="in" filter="fade">
                                      <p:cBhvr>
                                        <p:cTn id="8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3" grpId="0" bldLvl="0" animBg="1"/>
      <p:bldP spid="4" grpId="0" bldLvl="0" animBg="1"/>
      <p:bldP spid="5" grpId="0" bldLvl="0" animBg="1"/>
      <p:bldP spid="6" grpId="0" bldLvl="0" animBg="1"/>
      <p:bldP spid="7" grpId="0" bldLvl="0" animBg="1"/>
      <p:bldP spid="8"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24" grpId="0" bldLvl="0" animBg="1"/>
      <p:bldP spid="26"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P spid="35" grpId="0" bldLvl="0" animBg="1"/>
      <p:bldP spid="37"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339779" y="184337"/>
            <a:ext cx="486219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期刊</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基于</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PSPNet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实现冠脉造影图像分割</a:t>
            </a:r>
            <a:endParaRPr lang="zh-CN" sz="2000" dirty="0">
              <a:solidFill>
                <a:srgbClr val="E5AAA4"/>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381635" y="509270"/>
            <a:ext cx="782129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Coronary angiography image segmentation based on PSPNet</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3" name="PA_文本框 5"/>
          <p:cNvSpPr txBox="1">
            <a:spLocks noChangeArrowheads="1"/>
          </p:cNvSpPr>
          <p:nvPr>
            <p:custDataLst>
              <p:tags r:id="rId4"/>
            </p:custDataLst>
          </p:nvPr>
        </p:nvSpPr>
        <p:spPr bwMode="auto">
          <a:xfrm>
            <a:off x="612775" y="922020"/>
            <a:ext cx="7361555" cy="932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Critical method:</a:t>
            </a:r>
            <a:r>
              <a:rPr lang="en-US" altLang="zh-CN" sz="14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sym typeface="+mn-ea"/>
              </a:rPr>
              <a:t>关键方法</a:t>
            </a:r>
            <a:endParaRPr lang="en-US" altLang="zh-CN" sz="14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We implemented the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sym typeface="+mn-ea"/>
              </a:rPr>
              <a:t>parallel multi-scale convolutional neural network</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 model using PSPNet,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sym typeface="+mn-ea"/>
              </a:rPr>
              <a:t>using small sample transfer learning</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 that limits parameter learning method.</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我们使用PSP网实现了</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并行的多尺度卷积神经网络模型</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，使用了</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小样本</a:t>
            </a:r>
            <a:r>
              <a:rPr lang="zh-CN" altLang="en-US" sz="1200" b="1" dirty="0">
                <a:solidFill>
                  <a:srgbClr val="E5AAA4"/>
                </a:solidFill>
                <a:latin typeface="华文中宋" panose="02010600040101010101" charset="-122"/>
                <a:ea typeface="华文中宋" panose="02010600040101010101" charset="-122"/>
                <a:cs typeface="华文中宋" panose="02010600040101010101" charset="-122"/>
              </a:rPr>
              <a:t>迁移</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学习</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，限制了参数学习方法。</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101600" y="4742815"/>
            <a:ext cx="8432800"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Zhu X , Cheng Z , Wang S , et al. Coronary angiography image segmentation based on PSPNet[J]. Computer Methods and Programs in Biomedicine, 2020, 200(4):105897.</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pic>
        <p:nvPicPr>
          <p:cNvPr id="7" name="图片 6"/>
          <p:cNvPicPr>
            <a:picLocks noChangeAspect="1"/>
          </p:cNvPicPr>
          <p:nvPr/>
        </p:nvPicPr>
        <p:blipFill>
          <a:blip r:embed="rId5"/>
          <a:stretch>
            <a:fillRect/>
          </a:stretch>
        </p:blipFill>
        <p:spPr>
          <a:xfrm>
            <a:off x="381635" y="1970405"/>
            <a:ext cx="2778760" cy="1071880"/>
          </a:xfrm>
          <a:prstGeom prst="rect">
            <a:avLst/>
          </a:prstGeom>
        </p:spPr>
      </p:pic>
      <p:pic>
        <p:nvPicPr>
          <p:cNvPr id="8" name="图片 7"/>
          <p:cNvPicPr>
            <a:picLocks noChangeAspect="1"/>
          </p:cNvPicPr>
          <p:nvPr/>
        </p:nvPicPr>
        <p:blipFill>
          <a:blip r:embed="rId6"/>
          <a:stretch>
            <a:fillRect/>
          </a:stretch>
        </p:blipFill>
        <p:spPr>
          <a:xfrm>
            <a:off x="3422650" y="1854200"/>
            <a:ext cx="2403475" cy="1349375"/>
          </a:xfrm>
          <a:prstGeom prst="rect">
            <a:avLst/>
          </a:prstGeom>
        </p:spPr>
      </p:pic>
      <p:pic>
        <p:nvPicPr>
          <p:cNvPr id="9" name="图片 8"/>
          <p:cNvPicPr>
            <a:picLocks noChangeAspect="1"/>
          </p:cNvPicPr>
          <p:nvPr/>
        </p:nvPicPr>
        <p:blipFill>
          <a:blip r:embed="rId7"/>
          <a:stretch>
            <a:fillRect/>
          </a:stretch>
        </p:blipFill>
        <p:spPr>
          <a:xfrm>
            <a:off x="663575" y="3101975"/>
            <a:ext cx="1836420" cy="1581150"/>
          </a:xfrm>
          <a:prstGeom prst="rect">
            <a:avLst/>
          </a:prstGeom>
        </p:spPr>
      </p:pic>
      <p:pic>
        <p:nvPicPr>
          <p:cNvPr id="10" name="图片 9"/>
          <p:cNvPicPr>
            <a:picLocks noChangeAspect="1"/>
          </p:cNvPicPr>
          <p:nvPr/>
        </p:nvPicPr>
        <p:blipFill>
          <a:blip r:embed="rId8"/>
          <a:stretch>
            <a:fillRect/>
          </a:stretch>
        </p:blipFill>
        <p:spPr>
          <a:xfrm>
            <a:off x="2729230" y="3249295"/>
            <a:ext cx="2725420" cy="1362710"/>
          </a:xfrm>
          <a:prstGeom prst="rect">
            <a:avLst/>
          </a:prstGeom>
        </p:spPr>
      </p:pic>
      <p:pic>
        <p:nvPicPr>
          <p:cNvPr id="11" name="图片 10"/>
          <p:cNvPicPr>
            <a:picLocks noChangeAspect="1"/>
          </p:cNvPicPr>
          <p:nvPr/>
        </p:nvPicPr>
        <p:blipFill>
          <a:blip r:embed="rId9"/>
          <a:stretch>
            <a:fillRect/>
          </a:stretch>
        </p:blipFill>
        <p:spPr>
          <a:xfrm>
            <a:off x="5886450" y="1970405"/>
            <a:ext cx="3044825" cy="2333625"/>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603939" y="184337"/>
            <a:ext cx="629920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会议</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在视网膜图像上学习的</a:t>
            </a:r>
            <a:r>
              <a:rPr lang="zh-CN" altLang="en-US" sz="2000" dirty="0">
                <a:solidFill>
                  <a:srgbClr val="E5AAA4"/>
                </a:solidFill>
                <a:latin typeface="微软雅黑 Light" panose="020B0502040204020203" pitchFamily="34" charset="-122"/>
                <a:ea typeface="微软雅黑 Light" panose="020B0502040204020203" pitchFamily="34" charset="-122"/>
                <a:sym typeface="+mn-ea"/>
              </a:rPr>
              <a:t>知识迁移</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到</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冠状血管分割</a:t>
            </a:r>
            <a:endParaRPr lang="zh-CN" sz="2000" dirty="0">
              <a:solidFill>
                <a:srgbClr val="E5AAA4"/>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381635" y="509270"/>
            <a:ext cx="782129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Annotation-Free Cardiac Vessel Segmentation via Knowledge Transfer from Retinal Images</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3" name="PA_文本框 5"/>
          <p:cNvSpPr txBox="1">
            <a:spLocks noChangeArrowheads="1"/>
          </p:cNvSpPr>
          <p:nvPr>
            <p:custDataLst>
              <p:tags r:id="rId4"/>
            </p:custDataLst>
          </p:nvPr>
        </p:nvSpPr>
        <p:spPr bwMode="auto">
          <a:xfrm>
            <a:off x="612775" y="923290"/>
            <a:ext cx="6664960" cy="1353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Motivation:</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动机</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Segmenting coronary arteries is challenging, as classic unsupervised methods fail to produce satisfactory results and modern supervised learning (deep learning) requires manual annotation which is often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time-consuming</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and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can some time be infeasible</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分割冠状动脉是具有挑战性的，因为经典的无监督方法无法产生令人满意的结果，现代监督学习（深度学习）需要人工注释，这往往是</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耗时</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的，而且可能</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有时是不可实行</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的</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101600" y="4742815"/>
            <a:ext cx="8001635"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Yu F , Zhao J , Gong Y , et al. Annotation-Free Cardiac Vessel Segmentation via Knowledge Transfer from Retinal Images[J]. arXiv, 2019.</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4" name="PA_文本框 5"/>
          <p:cNvSpPr txBox="1">
            <a:spLocks noChangeArrowheads="1"/>
          </p:cNvSpPr>
          <p:nvPr>
            <p:custDataLst>
              <p:tags r:id="rId5"/>
            </p:custDataLst>
          </p:nvPr>
        </p:nvSpPr>
        <p:spPr bwMode="auto">
          <a:xfrm>
            <a:off x="603885" y="2513330"/>
            <a:ext cx="6838315" cy="1983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Critical method:</a:t>
            </a:r>
            <a:r>
              <a:rPr lang="en-US" altLang="zh-CN" sz="14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sym typeface="+mn-ea"/>
              </a:rPr>
              <a:t>关键方法</a:t>
            </a:r>
            <a:endParaRPr lang="en-US" altLang="zh-CN" sz="14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We propose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a knowledge transfer based shape-consistent generative adversarial network (SC-GAN)</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which is an annotation-free approach that uses the knowledge from publicly available annotated fundus dataset to segment coronary arteries. The proposed network is trained in an end-to-end fashion,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generating and segmenting synthetic images</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that maintain the background of coronary angiography and preserve the vascular structures of retinal vessels and coronary arteries.</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我们提出了一种</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基于知识转移的形状一致性生成对抗网络(SC-GAN)</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，这是一种无注释的方法，利用公开可用的带注释的眼底数据集的知识来分割冠状动脉。该网络以端到端的方式进行训练，</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生成和分割合成图像</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，以维持冠状动脉血管造影的背景，并保持视网膜血管和冠状动脉的血管结构。</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2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3" grpId="0" bldLvl="0" animBg="1"/>
      <p:bldP spid="4"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603939" y="184337"/>
            <a:ext cx="629920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会议</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在视网膜图像上学习的</a:t>
            </a:r>
            <a:r>
              <a:rPr lang="zh-CN" altLang="en-US" sz="2000" dirty="0">
                <a:solidFill>
                  <a:srgbClr val="E5AAA4"/>
                </a:solidFill>
                <a:latin typeface="微软雅黑 Light" panose="020B0502040204020203" pitchFamily="34" charset="-122"/>
                <a:ea typeface="微软雅黑 Light" panose="020B0502040204020203" pitchFamily="34" charset="-122"/>
                <a:sym typeface="+mn-ea"/>
              </a:rPr>
              <a:t>知识迁移</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到</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冠状血管分割</a:t>
            </a:r>
            <a:endParaRPr lang="zh-CN" sz="2000" dirty="0">
              <a:solidFill>
                <a:srgbClr val="E5AAA4"/>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381635" y="509270"/>
            <a:ext cx="782129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Annotation-Free Cardiac Vessel Segmentation via Knowledge Transfer from Retinal Images</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5" name="文本框 4"/>
          <p:cNvSpPr txBox="1"/>
          <p:nvPr/>
        </p:nvSpPr>
        <p:spPr>
          <a:xfrm>
            <a:off x="101600" y="4742815"/>
            <a:ext cx="8001635"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Yu F , Zhao J , Gong Y , et al. Annotation-Free Cardiac Vessel Segmentation via Knowledge Transfer from Retinal Images[J]. arXiv, 2019.</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pic>
        <p:nvPicPr>
          <p:cNvPr id="2" name="图片 1"/>
          <p:cNvPicPr>
            <a:picLocks noChangeAspect="1"/>
          </p:cNvPicPr>
          <p:nvPr/>
        </p:nvPicPr>
        <p:blipFill>
          <a:blip r:embed="rId4"/>
          <a:stretch>
            <a:fillRect/>
          </a:stretch>
        </p:blipFill>
        <p:spPr>
          <a:xfrm>
            <a:off x="381635" y="791845"/>
            <a:ext cx="6295390" cy="3842385"/>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603939" y="184337"/>
            <a:ext cx="629920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会议</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在视网膜图像上学习的</a:t>
            </a:r>
            <a:r>
              <a:rPr lang="zh-CN" altLang="en-US" sz="2000" dirty="0">
                <a:solidFill>
                  <a:srgbClr val="E5AAA4"/>
                </a:solidFill>
                <a:latin typeface="微软雅黑 Light" panose="020B0502040204020203" pitchFamily="34" charset="-122"/>
                <a:ea typeface="微软雅黑 Light" panose="020B0502040204020203" pitchFamily="34" charset="-122"/>
                <a:sym typeface="+mn-ea"/>
              </a:rPr>
              <a:t>知识迁移</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到</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冠状血管分割</a:t>
            </a:r>
            <a:endParaRPr lang="zh-CN" sz="2000" dirty="0">
              <a:solidFill>
                <a:srgbClr val="E5AAA4"/>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381635" y="509270"/>
            <a:ext cx="782129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Annotation-Free Cardiac Vessel Segmentation via Knowledge Transfer from Retinal Images</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5" name="文本框 4"/>
          <p:cNvSpPr txBox="1"/>
          <p:nvPr/>
        </p:nvSpPr>
        <p:spPr>
          <a:xfrm>
            <a:off x="101600" y="4742815"/>
            <a:ext cx="8001635"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Yu F , Zhao J , Gong Y , et al. Annotation-Free Cardiac Vessel Segmentation via Knowledge Transfer from Retinal Images[J]. arXiv, 2019.</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pic>
        <p:nvPicPr>
          <p:cNvPr id="3" name="图片 2"/>
          <p:cNvPicPr>
            <a:picLocks noChangeAspect="1"/>
          </p:cNvPicPr>
          <p:nvPr>
            <p:custDataLst>
              <p:tags r:id="rId4"/>
            </p:custDataLst>
          </p:nvPr>
        </p:nvPicPr>
        <p:blipFill>
          <a:blip r:embed="rId5"/>
          <a:stretch>
            <a:fillRect/>
          </a:stretch>
        </p:blipFill>
        <p:spPr>
          <a:xfrm>
            <a:off x="473075" y="1007110"/>
            <a:ext cx="3733800" cy="1991360"/>
          </a:xfrm>
          <a:prstGeom prst="rect">
            <a:avLst/>
          </a:prstGeom>
        </p:spPr>
      </p:pic>
      <p:pic>
        <p:nvPicPr>
          <p:cNvPr id="4" name="图片 3"/>
          <p:cNvPicPr>
            <a:picLocks noChangeAspect="1"/>
          </p:cNvPicPr>
          <p:nvPr>
            <p:custDataLst>
              <p:tags r:id="rId6"/>
            </p:custDataLst>
          </p:nvPr>
        </p:nvPicPr>
        <p:blipFill>
          <a:blip r:embed="rId7"/>
          <a:stretch>
            <a:fillRect/>
          </a:stretch>
        </p:blipFill>
        <p:spPr>
          <a:xfrm>
            <a:off x="4338955" y="1000125"/>
            <a:ext cx="1953260" cy="1701800"/>
          </a:xfrm>
          <a:prstGeom prst="rect">
            <a:avLst/>
          </a:prstGeom>
        </p:spPr>
      </p:pic>
      <p:pic>
        <p:nvPicPr>
          <p:cNvPr id="6" name="图片 5"/>
          <p:cNvPicPr>
            <a:picLocks noChangeAspect="1"/>
          </p:cNvPicPr>
          <p:nvPr/>
        </p:nvPicPr>
        <p:blipFill>
          <a:blip r:embed="rId8"/>
          <a:stretch>
            <a:fillRect/>
          </a:stretch>
        </p:blipFill>
        <p:spPr>
          <a:xfrm>
            <a:off x="6292215" y="1000125"/>
            <a:ext cx="2738755" cy="2286635"/>
          </a:xfrm>
          <a:prstGeom prst="rect">
            <a:avLst/>
          </a:prstGeom>
        </p:spPr>
      </p:pic>
      <p:pic>
        <p:nvPicPr>
          <p:cNvPr id="7" name="图片 6"/>
          <p:cNvPicPr>
            <a:picLocks noChangeAspect="1"/>
          </p:cNvPicPr>
          <p:nvPr/>
        </p:nvPicPr>
        <p:blipFill>
          <a:blip r:embed="rId9"/>
          <a:stretch>
            <a:fillRect/>
          </a:stretch>
        </p:blipFill>
        <p:spPr>
          <a:xfrm>
            <a:off x="558800" y="3191510"/>
            <a:ext cx="4864100" cy="1276985"/>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603939" y="184337"/>
            <a:ext cx="604520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会议</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一个用于中心线提取的多任务全卷积神经网络</a:t>
            </a:r>
            <a:endParaRPr lang="zh-CN" sz="2000" dirty="0">
              <a:solidFill>
                <a:srgbClr val="E5AAA4"/>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629285" y="509270"/>
            <a:ext cx="59867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DeepCenterline: a Multi-task Fully Convolutional Network for Centerline Extraction</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3" name="PA_文本框 5"/>
          <p:cNvSpPr txBox="1">
            <a:spLocks noChangeArrowheads="1"/>
          </p:cNvSpPr>
          <p:nvPr>
            <p:custDataLst>
              <p:tags r:id="rId4"/>
            </p:custDataLst>
          </p:nvPr>
        </p:nvSpPr>
        <p:spPr bwMode="auto">
          <a:xfrm>
            <a:off x="612775" y="923290"/>
            <a:ext cx="6664960" cy="1353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Motivation:</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动机</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Segmenting coronary arteries is challenging, as classic unsupervised methods fail to produce satisfactory results and modern supervised learning (deep learning) requires manual annotation which is often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time-consuming</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and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can some time be infeasible</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分割冠状动脉是具有挑战性的，因为经典的无监督方法无法产生令人满意的结果，现代监督学习（深度学习）需要人工注释，这往往是</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耗时</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的，而且可能</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有时是不可实行</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的</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101600" y="4742815"/>
            <a:ext cx="8585835"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Guo Zhihui , Bai Junjie , Lu Yi, et al. DeepCenterline: A Multi-task Fully Convolutional Network for Centerline Extraction[J]. Information Processing in Medical Imaging, 2019.</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4" name="PA_文本框 5"/>
          <p:cNvSpPr txBox="1">
            <a:spLocks noChangeArrowheads="1"/>
          </p:cNvSpPr>
          <p:nvPr>
            <p:custDataLst>
              <p:tags r:id="rId5"/>
            </p:custDataLst>
          </p:nvPr>
        </p:nvSpPr>
        <p:spPr bwMode="auto">
          <a:xfrm>
            <a:off x="603885" y="2513330"/>
            <a:ext cx="6838315" cy="1983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Critical method:</a:t>
            </a:r>
            <a:r>
              <a:rPr lang="en-US" altLang="zh-CN" sz="14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sym typeface="+mn-ea"/>
              </a:rPr>
              <a:t>关键方法</a:t>
            </a:r>
            <a:endParaRPr lang="en-US" altLang="zh-CN" sz="14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We propose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a knowledge transfer based shape-consistent generative adversarial network (SC-GAN)</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which is an annotation-free approach that uses the knowledge from publicly available annotated fundus dataset to segment coronary arteries. The proposed network is trained in an end-to-end fashion,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generating and segmenting synthetic images</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that maintain the background of coronary angiography and preserve the vascular structures of retinal vessels and coronary arteries.</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我们提出了一种</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基于知识转移的形状一致性生成对抗网络(SC-GAN)</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，这是一种无注释的方法，利用公开可用的带注释的眼底数据集的知识来分割冠状动脉。该网络以端到端的方式进行训练，</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生成和分割合成图像</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，以维持冠状动脉血管造影的背景，并保持视网膜血管和冠状动脉的血管结构。</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2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3" grpId="0" bldLvl="0" animBg="1"/>
      <p:bldP spid="4"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603939" y="184337"/>
            <a:ext cx="604520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会议</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一个用于中心线提取的多任务全卷积神经网络</a:t>
            </a:r>
            <a:endParaRPr lang="zh-CN" sz="2000" dirty="0">
              <a:solidFill>
                <a:srgbClr val="E5AAA4"/>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381635" y="509270"/>
            <a:ext cx="782129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DeepCenterline: a Multi-task Fully Convolutional Network for Centerline Extraction</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5" name="文本框 4"/>
          <p:cNvSpPr txBox="1"/>
          <p:nvPr/>
        </p:nvSpPr>
        <p:spPr>
          <a:xfrm>
            <a:off x="101600" y="4742815"/>
            <a:ext cx="8585835"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Guo Zhihui , Bai Junjie , Lu Yi, et al. DeepCenterline: A Multi-task Fully Convolutional Network for Centerline Extraction[J]. Information Processing in Medical Imaging, 2019.</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pic>
        <p:nvPicPr>
          <p:cNvPr id="2" name="图片 1"/>
          <p:cNvPicPr>
            <a:picLocks noChangeAspect="1"/>
          </p:cNvPicPr>
          <p:nvPr/>
        </p:nvPicPr>
        <p:blipFill>
          <a:blip r:embed="rId4"/>
          <a:stretch>
            <a:fillRect/>
          </a:stretch>
        </p:blipFill>
        <p:spPr>
          <a:xfrm>
            <a:off x="381635" y="890270"/>
            <a:ext cx="7329170" cy="3698875"/>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603939" y="184337"/>
            <a:ext cx="680720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会议</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中心线网络：利用卷积神经网络自动提取冠脉中心线</a:t>
            </a:r>
            <a:endPar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endParaRPr>
          </a:p>
        </p:txBody>
      </p:sp>
      <p:sp>
        <p:nvSpPr>
          <p:cNvPr id="55" name="PA_文本框 5"/>
          <p:cNvSpPr txBox="1">
            <a:spLocks noChangeArrowheads="1"/>
          </p:cNvSpPr>
          <p:nvPr>
            <p:custDataLst>
              <p:tags r:id="rId3"/>
            </p:custDataLst>
          </p:nvPr>
        </p:nvSpPr>
        <p:spPr bwMode="auto">
          <a:xfrm>
            <a:off x="604520" y="509270"/>
            <a:ext cx="689483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CenterlineNet: Automatic Coronary Artery Centerline Extraction for Computed Tomographic Angiographic Images Using Convolutional Neural Network Architectures</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3" name="PA_文本框 5"/>
          <p:cNvSpPr txBox="1">
            <a:spLocks noChangeArrowheads="1"/>
          </p:cNvSpPr>
          <p:nvPr>
            <p:custDataLst>
              <p:tags r:id="rId4"/>
            </p:custDataLst>
          </p:nvPr>
        </p:nvSpPr>
        <p:spPr bwMode="auto">
          <a:xfrm>
            <a:off x="612775" y="1113790"/>
            <a:ext cx="6664960" cy="932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Motivation:</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动机</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The prevention of cardiovascular diseases starts by a thorough examination of the coronary artery vessels for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atherosclerotic plaques</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existence.</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心血管疾病的预防首先是彻底检查冠状动脉血管是否存在</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动脉粥样硬化斑块</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101600" y="4742815"/>
            <a:ext cx="8985885"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Guanyu, Yang, Pieter, et al. Automatic centerline extraction of coronary arteries in coronary computed tomographic angiography[J]. International Journal of Cardiovascular Imaging, 2011.</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4" name="PA_文本框 5"/>
          <p:cNvSpPr txBox="1">
            <a:spLocks noChangeArrowheads="1"/>
          </p:cNvSpPr>
          <p:nvPr>
            <p:custDataLst>
              <p:tags r:id="rId5"/>
            </p:custDataLst>
          </p:nvPr>
        </p:nvSpPr>
        <p:spPr bwMode="auto">
          <a:xfrm>
            <a:off x="603885" y="2265680"/>
            <a:ext cx="6838315" cy="1983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Critical method:</a:t>
            </a:r>
            <a:r>
              <a:rPr lang="en-US" altLang="zh-CN" sz="14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sym typeface="+mn-ea"/>
              </a:rPr>
              <a:t>关键方法</a:t>
            </a:r>
            <a:endParaRPr lang="en-US" altLang="zh-CN" sz="14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The proposed method is based on a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3D convolutional neural network</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used as a local vessel centerline detector to extract the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main and side branches</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of the coronary artery tree.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Coupled with a preprocessing vessel enhancing step</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the model takes advantage of the analytical analysis of the former as well as the feature extraction ability of the CNN. In addition,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automatic aorta and heart region detections</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are also performed to delineate the origin and the extent of the coronary tree and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phase out the false predictions</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该方法</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基于三维卷积神经网络</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作为局部血管中心线检测器，提取冠状动脉树的</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主支和侧支</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结合预处理容器增强步骤</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，该模型利用了前者的分析以及CNN的特征提取能力。此外，还进行</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自动主动脉和心脏区域检测</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，以描述冠状动脉树的起源和范围，并</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逐步消除错误的预测</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2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3" grpId="0" bldLvl="0" animBg="1"/>
      <p:bldP spid="4"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603939" y="184337"/>
            <a:ext cx="680720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会议</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中心线网络：利用卷积神经网络自动提取冠脉中心线</a:t>
            </a:r>
            <a:endPar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endParaRPr>
          </a:p>
        </p:txBody>
      </p:sp>
      <p:sp>
        <p:nvSpPr>
          <p:cNvPr id="55" name="PA_文本框 5"/>
          <p:cNvSpPr txBox="1">
            <a:spLocks noChangeArrowheads="1"/>
          </p:cNvSpPr>
          <p:nvPr>
            <p:custDataLst>
              <p:tags r:id="rId3"/>
            </p:custDataLst>
          </p:nvPr>
        </p:nvSpPr>
        <p:spPr bwMode="auto">
          <a:xfrm>
            <a:off x="604520" y="509270"/>
            <a:ext cx="689483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CenterlineNet: Automatic Coronary Artery Centerline Extraction for Computed Tomographic Angiographic Images Using Convolutional Neural Network Architectures</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5" name="文本框 4"/>
          <p:cNvSpPr txBox="1"/>
          <p:nvPr/>
        </p:nvSpPr>
        <p:spPr>
          <a:xfrm>
            <a:off x="101600" y="4742815"/>
            <a:ext cx="8985885"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Guanyu, Yang, Pieter, et al. Automatic centerline extraction of coronary arteries in coronary computed tomographic angiography[J]. International Journal of Cardiovascular Imaging, 2011.</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pic>
        <p:nvPicPr>
          <p:cNvPr id="2" name="图片 1"/>
          <p:cNvPicPr>
            <a:picLocks noChangeAspect="1"/>
          </p:cNvPicPr>
          <p:nvPr/>
        </p:nvPicPr>
        <p:blipFill>
          <a:blip r:embed="rId4"/>
          <a:stretch>
            <a:fillRect/>
          </a:stretch>
        </p:blipFill>
        <p:spPr>
          <a:xfrm>
            <a:off x="1151255" y="1195705"/>
            <a:ext cx="6887210" cy="3177540"/>
          </a:xfrm>
          <a:prstGeom prst="rect">
            <a:avLst/>
          </a:prstGeom>
        </p:spPr>
      </p:pic>
      <p:sp>
        <p:nvSpPr>
          <p:cNvPr id="11" name="PA_文本框 5"/>
          <p:cNvSpPr txBox="1">
            <a:spLocks noChangeArrowheads="1"/>
          </p:cNvSpPr>
          <p:nvPr>
            <p:custDataLst>
              <p:tags r:id="rId5"/>
            </p:custDataLst>
          </p:nvPr>
        </p:nvSpPr>
        <p:spPr bwMode="auto">
          <a:xfrm>
            <a:off x="7165975" y="1471930"/>
            <a:ext cx="131826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altLang="en-US" sz="1000" dirty="0">
                <a:solidFill>
                  <a:schemeClr val="accent3">
                    <a:lumMod val="75000"/>
                  </a:schemeClr>
                </a:solidFill>
                <a:latin typeface="华文中宋" panose="02010600040101010101" charset="-122"/>
                <a:ea typeface="华文中宋" panose="02010600040101010101" charset="-122"/>
                <a:cs typeface="华文中宋" panose="02010600040101010101" charset="-122"/>
              </a:rPr>
              <a:t>依靠蛮力获得小块</a:t>
            </a:r>
            <a:endParaRPr lang="zh-CN" altLang="en-US" sz="1000" dirty="0">
              <a:solidFill>
                <a:schemeClr val="accent3">
                  <a:lumMod val="75000"/>
                </a:schemeClr>
              </a:solidFill>
              <a:latin typeface="华文中宋" panose="02010600040101010101" charset="-122"/>
              <a:ea typeface="华文中宋" panose="02010600040101010101" charset="-122"/>
              <a:cs typeface="华文中宋" panose="02010600040101010101" charset="-122"/>
            </a:endParaRPr>
          </a:p>
        </p:txBody>
      </p:sp>
      <p:sp>
        <p:nvSpPr>
          <p:cNvPr id="6" name="PA_文本框 5"/>
          <p:cNvSpPr txBox="1">
            <a:spLocks noChangeArrowheads="1"/>
          </p:cNvSpPr>
          <p:nvPr>
            <p:custDataLst>
              <p:tags r:id="rId6"/>
            </p:custDataLst>
          </p:nvPr>
        </p:nvSpPr>
        <p:spPr bwMode="auto">
          <a:xfrm>
            <a:off x="7254875" y="3453130"/>
            <a:ext cx="131826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altLang="en-US" sz="1000" dirty="0">
                <a:solidFill>
                  <a:schemeClr val="accent3">
                    <a:lumMod val="75000"/>
                  </a:schemeClr>
                </a:solidFill>
                <a:latin typeface="华文中宋" panose="02010600040101010101" charset="-122"/>
                <a:ea typeface="华文中宋" panose="02010600040101010101" charset="-122"/>
                <a:cs typeface="华文中宋" panose="02010600040101010101" charset="-122"/>
              </a:rPr>
              <a:t>升主动脉检测</a:t>
            </a:r>
            <a:endParaRPr lang="zh-CN" altLang="en-US" sz="1000" dirty="0">
              <a:solidFill>
                <a:schemeClr val="accent3">
                  <a:lumMod val="75000"/>
                </a:schemeClr>
              </a:solidFill>
              <a:latin typeface="华文中宋" panose="02010600040101010101" charset="-122"/>
              <a:ea typeface="华文中宋" panose="02010600040101010101" charset="-122"/>
              <a:cs typeface="华文中宋" panose="02010600040101010101" charset="-122"/>
            </a:endParaRPr>
          </a:p>
        </p:txBody>
      </p:sp>
      <p:sp>
        <p:nvSpPr>
          <p:cNvPr id="7" name="PA_文本框 5"/>
          <p:cNvSpPr txBox="1">
            <a:spLocks noChangeArrowheads="1"/>
          </p:cNvSpPr>
          <p:nvPr>
            <p:custDataLst>
              <p:tags r:id="rId7"/>
            </p:custDataLst>
          </p:nvPr>
        </p:nvSpPr>
        <p:spPr bwMode="auto">
          <a:xfrm>
            <a:off x="3935730" y="2557780"/>
            <a:ext cx="131826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altLang="en-US" sz="1000" dirty="0">
                <a:solidFill>
                  <a:schemeClr val="accent3">
                    <a:lumMod val="75000"/>
                  </a:schemeClr>
                </a:solidFill>
                <a:latin typeface="华文中宋" panose="02010600040101010101" charset="-122"/>
                <a:ea typeface="华文中宋" panose="02010600040101010101" charset="-122"/>
                <a:cs typeface="华文中宋" panose="02010600040101010101" charset="-122"/>
              </a:rPr>
              <a:t>叠加</a:t>
            </a:r>
            <a:endParaRPr lang="zh-CN" altLang="en-US" sz="1000" dirty="0">
              <a:solidFill>
                <a:schemeClr val="accent3">
                  <a:lumMod val="75000"/>
                </a:schemeClr>
              </a:solidFill>
              <a:latin typeface="华文中宋" panose="02010600040101010101" charset="-122"/>
              <a:ea typeface="华文中宋" panose="02010600040101010101" charset="-122"/>
              <a:cs typeface="华文中宋" panose="02010600040101010101" charset="-122"/>
            </a:endParaRPr>
          </a:p>
        </p:txBody>
      </p:sp>
      <p:sp>
        <p:nvSpPr>
          <p:cNvPr id="8" name="PA_文本框 5"/>
          <p:cNvSpPr txBox="1">
            <a:spLocks noChangeArrowheads="1"/>
          </p:cNvSpPr>
          <p:nvPr>
            <p:custDataLst>
              <p:tags r:id="rId8"/>
            </p:custDataLst>
          </p:nvPr>
        </p:nvSpPr>
        <p:spPr bwMode="auto">
          <a:xfrm>
            <a:off x="1666875" y="3948430"/>
            <a:ext cx="131826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altLang="en-US" sz="1000" dirty="0">
                <a:solidFill>
                  <a:schemeClr val="accent3">
                    <a:lumMod val="75000"/>
                  </a:schemeClr>
                </a:solidFill>
                <a:latin typeface="华文中宋" panose="02010600040101010101" charset="-122"/>
                <a:ea typeface="华文中宋" panose="02010600040101010101" charset="-122"/>
                <a:cs typeface="华文中宋" panose="02010600040101010101" charset="-122"/>
              </a:rPr>
              <a:t>连续提取</a:t>
            </a:r>
            <a:endParaRPr lang="zh-CN" altLang="en-US" sz="1000" dirty="0">
              <a:solidFill>
                <a:schemeClr val="accent3">
                  <a:lumMod val="75000"/>
                </a:schemeClr>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2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24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11" grpId="0" bldLvl="0" animBg="1"/>
      <p:bldP spid="6" grpId="0" bldLvl="0" animBg="1"/>
      <p:bldP spid="7" grpId="0" bldLvl="0" animBg="1"/>
      <p:bldP spid="8"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603939" y="184337"/>
            <a:ext cx="680720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会议</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中心线网络：利用卷积神经网络自动提取冠脉中心线</a:t>
            </a:r>
            <a:endPar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endParaRPr>
          </a:p>
        </p:txBody>
      </p:sp>
      <p:sp>
        <p:nvSpPr>
          <p:cNvPr id="55" name="PA_文本框 5"/>
          <p:cNvSpPr txBox="1">
            <a:spLocks noChangeArrowheads="1"/>
          </p:cNvSpPr>
          <p:nvPr>
            <p:custDataLst>
              <p:tags r:id="rId3"/>
            </p:custDataLst>
          </p:nvPr>
        </p:nvSpPr>
        <p:spPr bwMode="auto">
          <a:xfrm>
            <a:off x="604520" y="509270"/>
            <a:ext cx="689483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CenterlineNet: Automatic Coronary Artery Centerline Extraction for Computed Tomographic Angiographic Images Using Convolutional Neural Network Architectures</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5" name="文本框 4"/>
          <p:cNvSpPr txBox="1"/>
          <p:nvPr/>
        </p:nvSpPr>
        <p:spPr>
          <a:xfrm>
            <a:off x="101600" y="4742815"/>
            <a:ext cx="8985885"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Guanyu, Yang, Pieter, et al. Automatic centerline extraction of coronary arteries in coronary computed tomographic angiography[J]. International Journal of Cardiovascular Imaging, 2011.</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pic>
        <p:nvPicPr>
          <p:cNvPr id="3" name="图片 2"/>
          <p:cNvPicPr>
            <a:picLocks noChangeAspect="1"/>
          </p:cNvPicPr>
          <p:nvPr>
            <p:custDataLst>
              <p:tags r:id="rId4"/>
            </p:custDataLst>
          </p:nvPr>
        </p:nvPicPr>
        <p:blipFill>
          <a:blip r:embed="rId5"/>
          <a:stretch>
            <a:fillRect/>
          </a:stretch>
        </p:blipFill>
        <p:spPr>
          <a:xfrm>
            <a:off x="4108450" y="2283460"/>
            <a:ext cx="4674870" cy="2021840"/>
          </a:xfrm>
          <a:prstGeom prst="rect">
            <a:avLst/>
          </a:prstGeom>
        </p:spPr>
      </p:pic>
      <p:pic>
        <p:nvPicPr>
          <p:cNvPr id="4" name="图片 3"/>
          <p:cNvPicPr>
            <a:picLocks noChangeAspect="1"/>
          </p:cNvPicPr>
          <p:nvPr>
            <p:custDataLst>
              <p:tags r:id="rId6"/>
            </p:custDataLst>
          </p:nvPr>
        </p:nvPicPr>
        <p:blipFill>
          <a:blip r:embed="rId7"/>
          <a:stretch>
            <a:fillRect/>
          </a:stretch>
        </p:blipFill>
        <p:spPr>
          <a:xfrm>
            <a:off x="4057015" y="1430655"/>
            <a:ext cx="4777740" cy="664845"/>
          </a:xfrm>
          <a:prstGeom prst="rect">
            <a:avLst/>
          </a:prstGeom>
        </p:spPr>
      </p:pic>
      <p:pic>
        <p:nvPicPr>
          <p:cNvPr id="9" name="图片 8"/>
          <p:cNvPicPr>
            <a:picLocks noChangeAspect="1"/>
          </p:cNvPicPr>
          <p:nvPr/>
        </p:nvPicPr>
        <p:blipFill>
          <a:blip r:embed="rId8"/>
          <a:stretch>
            <a:fillRect/>
          </a:stretch>
        </p:blipFill>
        <p:spPr>
          <a:xfrm>
            <a:off x="342900" y="3022600"/>
            <a:ext cx="3785235" cy="1631950"/>
          </a:xfrm>
          <a:prstGeom prst="rect">
            <a:avLst/>
          </a:prstGeom>
        </p:spPr>
      </p:pic>
      <p:pic>
        <p:nvPicPr>
          <p:cNvPr id="12" name="图片 11"/>
          <p:cNvPicPr>
            <a:picLocks noChangeAspect="1"/>
          </p:cNvPicPr>
          <p:nvPr/>
        </p:nvPicPr>
        <p:blipFill>
          <a:blip r:embed="rId9"/>
          <a:stretch>
            <a:fillRect/>
          </a:stretch>
        </p:blipFill>
        <p:spPr>
          <a:xfrm>
            <a:off x="249555" y="969645"/>
            <a:ext cx="3912870" cy="2047240"/>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535359" y="184337"/>
            <a:ext cx="579120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综述</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将</a:t>
            </a:r>
            <a:r>
              <a:rPr lang="zh-CN" sz="2000" dirty="0">
                <a:solidFill>
                  <a:schemeClr val="accent3"/>
                </a:solidFill>
                <a:latin typeface="微软雅黑 Light" panose="020B0502040204020203" pitchFamily="34" charset="-122"/>
                <a:ea typeface="微软雅黑 Light" panose="020B0502040204020203" pitchFamily="34" charset="-122"/>
              </a:rPr>
              <a:t>领域知识</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融入深度学习用于医学图像分析</a:t>
            </a:r>
            <a:endParaRPr 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535305" y="509270"/>
            <a:ext cx="595249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A survey on incorporating domain knowledge into deep learning for medical image analysis</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3" name="PA_文本框 5"/>
          <p:cNvSpPr txBox="1">
            <a:spLocks noChangeArrowheads="1"/>
          </p:cNvSpPr>
          <p:nvPr>
            <p:custDataLst>
              <p:tags r:id="rId4"/>
            </p:custDataLst>
          </p:nvPr>
        </p:nvSpPr>
        <p:spPr bwMode="auto">
          <a:xfrm>
            <a:off x="612775" y="847090"/>
            <a:ext cx="7077075" cy="1353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Motivation:</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动机</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Although deep learning models like CNNs have achieved great success in medical image analysis,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the small size of medical datasets</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remains a major bottleneck in this area. To address this problem, researchers have started looking for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external information beyond current available medical datasets</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虽然像CNN这样的深度学习模型在医学图像分析方面取得了巨大的成功，但</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医学数据集数量小</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仍然是这一领域的主要瓶颈。为了解决这个问题，研究人员已经开始寻找现有</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医学数据集之外的外部信息</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
        <p:nvSpPr>
          <p:cNvPr id="4" name="PA_文本框 5"/>
          <p:cNvSpPr txBox="1">
            <a:spLocks noChangeArrowheads="1"/>
          </p:cNvSpPr>
          <p:nvPr>
            <p:custDataLst>
              <p:tags r:id="rId5"/>
            </p:custDataLst>
          </p:nvPr>
        </p:nvSpPr>
        <p:spPr bwMode="auto">
          <a:xfrm>
            <a:off x="603885" y="2443480"/>
            <a:ext cx="7035165" cy="1983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This work:</a:t>
            </a:r>
            <a:r>
              <a:rPr lang="en-US" altLang="zh-CN" sz="14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  </a:t>
            </a:r>
            <a:r>
              <a:rPr lang="zh-CN"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sym typeface="+mn-ea"/>
              </a:rPr>
              <a:t>本文总结</a:t>
            </a:r>
            <a:endParaRPr lang="zh-CN"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sym typeface="+mn-ea"/>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More recent works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utilize the domain knowledge from medical doctors</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to create networks that resemble how medical doctors are trained, mimic their diagnostic patterns, or focus on the features or areas they pay particular attention to. In this survey, we summarize the current progress on integrating medical domain knowledge into deep learning models for various tasks, such as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disease diagnosis, lesion, organ and abnormality detection, lesion and organ segmentation</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近期的工作</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利用来自医生的领域知识</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，建立类似于医生如何被训练、模仿他们的诊断模式或专注于他们特别关注的特征或领域的网络。 在这项</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综述</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中，我们总结了目前在将医学领域知识集成到各种任务的深度学习模型中的进展，如</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疾病诊断、病变、器官和异常检测、病变和器官分割</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101600" y="4742815"/>
            <a:ext cx="8985885"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Xie X , Niu J , Liu X , et al. A Survey on Incorporating Domain Knowledge into Deep Learning for Medical Image Analysis[J]. 2020.</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2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3" grpId="0" bldLvl="0" animBg="1"/>
      <p:bldP spid="4"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535359" y="184337"/>
            <a:ext cx="553720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会议</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通过学习图形的</a:t>
            </a:r>
            <a:r>
              <a:rPr lang="zh-CN" sz="2000" dirty="0">
                <a:solidFill>
                  <a:srgbClr val="E5AAA4"/>
                </a:solidFill>
                <a:latin typeface="微软雅黑 Light" panose="020B0502040204020203" pitchFamily="34" charset="-122"/>
                <a:ea typeface="微软雅黑 Light" panose="020B0502040204020203" pitchFamily="34" charset="-122"/>
              </a:rPr>
              <a:t>连接</a:t>
            </a:r>
            <a:r>
              <a:rPr lang="zh-CN" sz="2000" dirty="0">
                <a:solidFill>
                  <a:schemeClr val="accent3"/>
                </a:solidFill>
                <a:latin typeface="微软雅黑 Light" panose="020B0502040204020203" pitchFamily="34" charset="-122"/>
                <a:ea typeface="微软雅黑 Light" panose="020B0502040204020203" pitchFamily="34" charset="-122"/>
              </a:rPr>
              <a:t>性</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实现深度血管分割</a:t>
            </a:r>
            <a:endParaRPr 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535305" y="509270"/>
            <a:ext cx="595249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Deep Vessel Segmentation By Learning Graphical Connectivity</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2" name="文本框 1"/>
          <p:cNvSpPr txBox="1"/>
          <p:nvPr/>
        </p:nvSpPr>
        <p:spPr>
          <a:xfrm>
            <a:off x="101600" y="4875530"/>
            <a:ext cx="5240020"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Shin S Y , Lee S , Yun I D , et al. Deep Vessel Segmentation By Learning Graphical Connectivity[J]. 2018.</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3" name="PA_文本框 5"/>
          <p:cNvSpPr txBox="1">
            <a:spLocks noChangeArrowheads="1"/>
          </p:cNvSpPr>
          <p:nvPr>
            <p:custDataLst>
              <p:tags r:id="rId4"/>
            </p:custDataLst>
          </p:nvPr>
        </p:nvSpPr>
        <p:spPr bwMode="auto">
          <a:xfrm>
            <a:off x="612775" y="1029335"/>
            <a:ext cx="595249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Main idea:</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主观点</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Existing methods using CNNs have mostly relied on</a:t>
            </a:r>
            <a:r>
              <a:rPr lang="en-US" altLang="zh-CN" sz="1200" dirty="0">
                <a:solidFill>
                  <a:srgbClr val="E5AAA4"/>
                </a:solidFill>
                <a:latin typeface="Times New Roman" panose="02020603050405020304" charset="0"/>
                <a:ea typeface="微软雅黑 Light" panose="020B0502040204020203" pitchFamily="34" charset="-122"/>
                <a:cs typeface="Times New Roman" panose="02020603050405020304" charset="0"/>
              </a:rPr>
              <a:t>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local appearances</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learned on the regular image grid, without considering the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graphical structure of vessel shape</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现有的使用cnn的方法大多依赖于在规则图像网格上学习到的</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局部外观</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，没有考虑</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血管形状的图形结构</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
        <p:nvSpPr>
          <p:cNvPr id="4" name="PA_文本框 5"/>
          <p:cNvSpPr txBox="1">
            <a:spLocks noChangeArrowheads="1"/>
          </p:cNvSpPr>
          <p:nvPr>
            <p:custDataLst>
              <p:tags r:id="rId5"/>
            </p:custDataLst>
          </p:nvPr>
        </p:nvSpPr>
        <p:spPr bwMode="auto">
          <a:xfrm>
            <a:off x="612140" y="2548255"/>
            <a:ext cx="595249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Critical method:</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关键方法</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We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incorporate a graph convolutional network</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into a unified CNN architecture, where the final segmentation is inferred by combining the different types of features.</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我们将一个</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图卷积网络</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融合</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到一个统一的CNN架构中，通过结合不同类型的特征来推断最终的分割</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2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3" grpId="0" bldLvl="0" animBg="1"/>
      <p:bldP spid="4"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535359" y="184337"/>
            <a:ext cx="579120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综述</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将</a:t>
            </a:r>
            <a:r>
              <a:rPr lang="zh-CN" sz="2000" dirty="0">
                <a:solidFill>
                  <a:schemeClr val="accent3"/>
                </a:solidFill>
                <a:latin typeface="微软雅黑 Light" panose="020B0502040204020203" pitchFamily="34" charset="-122"/>
                <a:ea typeface="微软雅黑 Light" panose="020B0502040204020203" pitchFamily="34" charset="-122"/>
              </a:rPr>
              <a:t>领域知识</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融入深度学习用于医学图像分析</a:t>
            </a:r>
            <a:endParaRPr 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535305" y="509270"/>
            <a:ext cx="595249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A survey on incorporating domain knowledge into deep learning for medical image analysis</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5" name="文本框 4"/>
          <p:cNvSpPr txBox="1"/>
          <p:nvPr/>
        </p:nvSpPr>
        <p:spPr>
          <a:xfrm>
            <a:off x="101600" y="4742815"/>
            <a:ext cx="8985885"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Xie X , Niu J , Liu X , et al. A Survey on Incorporating Domain Knowledge into Deep Learning for Medical Image Analysis[J]. 2020.</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pic>
        <p:nvPicPr>
          <p:cNvPr id="2" name="图片 1"/>
          <p:cNvPicPr>
            <a:picLocks noChangeAspect="1"/>
          </p:cNvPicPr>
          <p:nvPr/>
        </p:nvPicPr>
        <p:blipFill>
          <a:blip r:embed="rId4"/>
          <a:stretch>
            <a:fillRect/>
          </a:stretch>
        </p:blipFill>
        <p:spPr>
          <a:xfrm>
            <a:off x="611505" y="961390"/>
            <a:ext cx="7472045" cy="3115945"/>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535359" y="184337"/>
            <a:ext cx="579120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综述</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将</a:t>
            </a:r>
            <a:r>
              <a:rPr lang="zh-CN" sz="2000" dirty="0">
                <a:solidFill>
                  <a:schemeClr val="accent3"/>
                </a:solidFill>
                <a:latin typeface="微软雅黑 Light" panose="020B0502040204020203" pitchFamily="34" charset="-122"/>
                <a:ea typeface="微软雅黑 Light" panose="020B0502040204020203" pitchFamily="34" charset="-122"/>
              </a:rPr>
              <a:t>领域知识</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融入深度学习用于医学图像分析</a:t>
            </a:r>
            <a:endParaRPr 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535305" y="509270"/>
            <a:ext cx="595249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A survey on incorporating domain knowledge into deep learning for medical image analysis</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5" name="文本框 4"/>
          <p:cNvSpPr txBox="1"/>
          <p:nvPr/>
        </p:nvSpPr>
        <p:spPr>
          <a:xfrm>
            <a:off x="101600" y="4742815"/>
            <a:ext cx="8985885"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Xie X , Niu J , Liu X , et al. A Survey on Incorporating Domain Knowledge into Deep Learning for Medical Image Analysis[J]. 2020.</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pic>
        <p:nvPicPr>
          <p:cNvPr id="3" name="图片 2"/>
          <p:cNvPicPr>
            <a:picLocks noChangeAspect="1"/>
          </p:cNvPicPr>
          <p:nvPr/>
        </p:nvPicPr>
        <p:blipFill>
          <a:blip r:embed="rId4"/>
          <a:stretch>
            <a:fillRect/>
          </a:stretch>
        </p:blipFill>
        <p:spPr>
          <a:xfrm>
            <a:off x="612140" y="883920"/>
            <a:ext cx="6472555" cy="1919605"/>
          </a:xfrm>
          <a:prstGeom prst="rect">
            <a:avLst/>
          </a:prstGeom>
        </p:spPr>
      </p:pic>
      <p:pic>
        <p:nvPicPr>
          <p:cNvPr id="4" name="图片 3"/>
          <p:cNvPicPr>
            <a:picLocks noChangeAspect="1"/>
          </p:cNvPicPr>
          <p:nvPr/>
        </p:nvPicPr>
        <p:blipFill>
          <a:blip r:embed="rId5"/>
          <a:stretch>
            <a:fillRect/>
          </a:stretch>
        </p:blipFill>
        <p:spPr>
          <a:xfrm>
            <a:off x="5096510" y="2842895"/>
            <a:ext cx="3001010" cy="1859915"/>
          </a:xfrm>
          <a:prstGeom prst="rect">
            <a:avLst/>
          </a:prstGeom>
        </p:spPr>
      </p:pic>
      <p:pic>
        <p:nvPicPr>
          <p:cNvPr id="6" name="图片 5"/>
          <p:cNvPicPr>
            <a:picLocks noChangeAspect="1"/>
          </p:cNvPicPr>
          <p:nvPr/>
        </p:nvPicPr>
        <p:blipFill>
          <a:blip r:embed="rId6"/>
          <a:stretch>
            <a:fillRect/>
          </a:stretch>
        </p:blipFill>
        <p:spPr>
          <a:xfrm>
            <a:off x="1116330" y="2922270"/>
            <a:ext cx="3126105" cy="1872615"/>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535359" y="184337"/>
            <a:ext cx="579120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综述</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将</a:t>
            </a:r>
            <a:r>
              <a:rPr lang="zh-CN" sz="2000" dirty="0">
                <a:solidFill>
                  <a:schemeClr val="accent3"/>
                </a:solidFill>
                <a:latin typeface="微软雅黑 Light" panose="020B0502040204020203" pitchFamily="34" charset="-122"/>
                <a:ea typeface="微软雅黑 Light" panose="020B0502040204020203" pitchFamily="34" charset="-122"/>
              </a:rPr>
              <a:t>领域知识</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融入深度学习用于医学图像分析</a:t>
            </a:r>
            <a:endParaRPr 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535305" y="509270"/>
            <a:ext cx="595249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A survey on incorporating domain knowledge into deep learning for medical image analysis</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5" name="文本框 4"/>
          <p:cNvSpPr txBox="1"/>
          <p:nvPr/>
        </p:nvSpPr>
        <p:spPr>
          <a:xfrm>
            <a:off x="101600" y="4742815"/>
            <a:ext cx="8985885"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Xie X , Niu J , Liu X , et al. A Survey on Incorporating Domain Knowledge into Deep Learning for Medical Image Analysis[J]. 2020.</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pic>
        <p:nvPicPr>
          <p:cNvPr id="2" name="图片 1"/>
          <p:cNvPicPr>
            <a:picLocks noChangeAspect="1"/>
          </p:cNvPicPr>
          <p:nvPr/>
        </p:nvPicPr>
        <p:blipFill>
          <a:blip r:embed="rId4"/>
          <a:stretch>
            <a:fillRect/>
          </a:stretch>
        </p:blipFill>
        <p:spPr>
          <a:xfrm>
            <a:off x="271780" y="854710"/>
            <a:ext cx="3928745" cy="3887470"/>
          </a:xfrm>
          <a:prstGeom prst="rect">
            <a:avLst/>
          </a:prstGeom>
        </p:spPr>
      </p:pic>
      <p:sp>
        <p:nvSpPr>
          <p:cNvPr id="9" name="PA_文本框 5"/>
          <p:cNvSpPr txBox="1">
            <a:spLocks noChangeArrowheads="1"/>
          </p:cNvSpPr>
          <p:nvPr>
            <p:custDataLst>
              <p:tags r:id="rId5"/>
            </p:custDataLst>
          </p:nvPr>
        </p:nvSpPr>
        <p:spPr bwMode="auto">
          <a:xfrm>
            <a:off x="4448175" y="791845"/>
            <a:ext cx="4026535"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Method:</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来自自然图像和其它医学数据集</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1. 深度学习分割模型首先</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在一个大规模的自然图像数据集</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（如图像网）上进行训练，然后对目标数据集进行微调，这也是很常见的。利用上述</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迁移</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学习策略</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从自然图像中引入知识，证明了在医学图像分割中具有更好的性能。</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2. 除了使用在“静态”数据集上预先训练的模型，如ImageNet和PASCALVOC，许多深层神经网络，特别是那些设计用于分割三维内侧图像的网络，</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利用在大规模视频数据集上预先训练的模型</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sym typeface="+mn-ea"/>
              </a:rPr>
              <a:t>。</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sym typeface="+mn-ea"/>
            </a:endParaRPr>
          </a:p>
          <a:p>
            <a:pPr algn="l" fontAlgn="auto">
              <a:lnSpc>
                <a:spcPts val="1640"/>
              </a:lnSpc>
              <a:buFont typeface="Arial" panose="020B0604020202020204" pitchFamily="34" charset="0"/>
              <a:buNone/>
            </a:pP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3. 除了自然图像外，使用来自</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不同</a:t>
            </a:r>
            <a:r>
              <a:rPr lang="zh-CN" altLang="en-US" sz="1200" b="1" dirty="0">
                <a:solidFill>
                  <a:srgbClr val="E5AAA4"/>
                </a:solidFill>
                <a:latin typeface="华文中宋" panose="02010600040101010101" charset="-122"/>
                <a:ea typeface="华文中宋" panose="02010600040101010101" charset="-122"/>
                <a:cs typeface="华文中宋" panose="02010600040101010101" charset="-122"/>
              </a:rPr>
              <a:t>模态</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和</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不同疾病的外部医学数据集的知识</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也是相当受欢迎的。</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4. 此外，许多工作</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采用基于GAN的模型</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来实现不同模式的数据集之间的域转换。</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5. 还有一些</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工作</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利用</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其他疾病的数据集</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9"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535359" y="184337"/>
            <a:ext cx="579120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综述</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将</a:t>
            </a:r>
            <a:r>
              <a:rPr lang="zh-CN" sz="2000" dirty="0">
                <a:solidFill>
                  <a:schemeClr val="accent3"/>
                </a:solidFill>
                <a:latin typeface="微软雅黑 Light" panose="020B0502040204020203" pitchFamily="34" charset="-122"/>
                <a:ea typeface="微软雅黑 Light" panose="020B0502040204020203" pitchFamily="34" charset="-122"/>
              </a:rPr>
              <a:t>领域知识</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融入深度学习用于医学图像分析</a:t>
            </a:r>
            <a:endParaRPr 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535305" y="509270"/>
            <a:ext cx="595249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A survey on incorporating domain knowledge into deep learning for medical image analysis</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5" name="文本框 4"/>
          <p:cNvSpPr txBox="1"/>
          <p:nvPr/>
        </p:nvSpPr>
        <p:spPr>
          <a:xfrm>
            <a:off x="101600" y="4742815"/>
            <a:ext cx="8985885"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Xie X , Niu J , Liu X , et al. A Survey on Incorporating Domain Knowledge into Deep Learning for Medical Image Analysis[J]. 2020.</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p:txBody>
      </p:sp>
      <p:pic>
        <p:nvPicPr>
          <p:cNvPr id="2" name="图片 1"/>
          <p:cNvPicPr>
            <a:picLocks noChangeAspect="1"/>
          </p:cNvPicPr>
          <p:nvPr/>
        </p:nvPicPr>
        <p:blipFill>
          <a:blip r:embed="rId4"/>
          <a:stretch>
            <a:fillRect/>
          </a:stretch>
        </p:blipFill>
        <p:spPr>
          <a:xfrm>
            <a:off x="271780" y="854710"/>
            <a:ext cx="3928745" cy="3887470"/>
          </a:xfrm>
          <a:prstGeom prst="rect">
            <a:avLst/>
          </a:prstGeom>
        </p:spPr>
      </p:pic>
      <p:sp>
        <p:nvSpPr>
          <p:cNvPr id="9" name="PA_文本框 5"/>
          <p:cNvSpPr txBox="1">
            <a:spLocks noChangeArrowheads="1"/>
          </p:cNvSpPr>
          <p:nvPr>
            <p:custDataLst>
              <p:tags r:id="rId5"/>
            </p:custDataLst>
          </p:nvPr>
        </p:nvSpPr>
        <p:spPr bwMode="auto">
          <a:xfrm>
            <a:off x="4448175" y="791845"/>
            <a:ext cx="4350385" cy="3035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Method:</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融合来自医生的知识</a:t>
            </a:r>
            <a:endParaRPr lang="zh-CN"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在深度分割模型中使用的医学医生的领域知识类型可分为四类：1.训练模式；</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2.他们查看图像的一般诊断模式；</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3.病变或器官的</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解剖先验（例如形状、位置、拓扑结构）</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4.他们特别注意的其他手工制作的特征。</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与非医学图像相比，</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医学图像具有许多解剖学上的先验</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，如</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器官或病变的形状、位置和拓扑结构</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。经验丰富的医生在对这些图像进行分割任务时，非常依赖于这些解剖学上的先验。</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1. 在</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后处理阶段</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合并了解剖学先验</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2. 将解剖学先验</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作为损失函数中的正则化项</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3. 通过</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生成模型学习解剖学先验</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9"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535359" y="184337"/>
            <a:ext cx="553720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会议</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通过学习图形的</a:t>
            </a:r>
            <a:r>
              <a:rPr lang="zh-CN" sz="2000" dirty="0">
                <a:solidFill>
                  <a:srgbClr val="E5AAA4"/>
                </a:solidFill>
                <a:latin typeface="微软雅黑 Light" panose="020B0502040204020203" pitchFamily="34" charset="-122"/>
                <a:ea typeface="微软雅黑 Light" panose="020B0502040204020203" pitchFamily="34" charset="-122"/>
              </a:rPr>
              <a:t>连接</a:t>
            </a:r>
            <a:r>
              <a:rPr lang="zh-CN" sz="2000" dirty="0">
                <a:solidFill>
                  <a:schemeClr val="accent3"/>
                </a:solidFill>
                <a:latin typeface="微软雅黑 Light" panose="020B0502040204020203" pitchFamily="34" charset="-122"/>
                <a:ea typeface="微软雅黑 Light" panose="020B0502040204020203" pitchFamily="34" charset="-122"/>
              </a:rPr>
              <a:t>性</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实现深度血管分割</a:t>
            </a:r>
            <a:endParaRPr 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535305" y="509270"/>
            <a:ext cx="595249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Deep Vessel Segmentation By Learning Graphical Connectivity</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2" name="文本框 1"/>
          <p:cNvSpPr txBox="1"/>
          <p:nvPr/>
        </p:nvSpPr>
        <p:spPr>
          <a:xfrm>
            <a:off x="101600" y="4875530"/>
            <a:ext cx="5240020"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Shin S Y , Lee S , Yun I D , et al. Deep Vessel Segmentation By Learning Graphical Connectivity[J]. 2018.</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pic>
        <p:nvPicPr>
          <p:cNvPr id="5" name="图片 4"/>
          <p:cNvPicPr>
            <a:picLocks noChangeAspect="1"/>
          </p:cNvPicPr>
          <p:nvPr>
            <p:custDataLst>
              <p:tags r:id="rId4"/>
            </p:custDataLst>
          </p:nvPr>
        </p:nvPicPr>
        <p:blipFill>
          <a:blip r:embed="rId5"/>
          <a:stretch>
            <a:fillRect/>
          </a:stretch>
        </p:blipFill>
        <p:spPr>
          <a:xfrm>
            <a:off x="523240" y="1060450"/>
            <a:ext cx="5964555" cy="3166745"/>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6633845" y="509270"/>
            <a:ext cx="2147570" cy="1332865"/>
          </a:xfrm>
          <a:prstGeom prst="rect">
            <a:avLst/>
          </a:prstGeom>
        </p:spPr>
      </p:pic>
      <p:pic>
        <p:nvPicPr>
          <p:cNvPr id="9" name="图片 8"/>
          <p:cNvPicPr>
            <a:picLocks noChangeAspect="1"/>
          </p:cNvPicPr>
          <p:nvPr/>
        </p:nvPicPr>
        <p:blipFill>
          <a:blip r:embed="rId8"/>
          <a:stretch>
            <a:fillRect/>
          </a:stretch>
        </p:blipFill>
        <p:spPr>
          <a:xfrm>
            <a:off x="6633845" y="1930400"/>
            <a:ext cx="2146935" cy="1374775"/>
          </a:xfrm>
          <a:prstGeom prst="rect">
            <a:avLst/>
          </a:prstGeom>
        </p:spPr>
      </p:pic>
      <p:pic>
        <p:nvPicPr>
          <p:cNvPr id="10" name="图片 9"/>
          <p:cNvPicPr>
            <a:picLocks noChangeAspect="1"/>
          </p:cNvPicPr>
          <p:nvPr/>
        </p:nvPicPr>
        <p:blipFill>
          <a:blip r:embed="rId9"/>
          <a:stretch>
            <a:fillRect/>
          </a:stretch>
        </p:blipFill>
        <p:spPr>
          <a:xfrm>
            <a:off x="6633845" y="3347720"/>
            <a:ext cx="2146935" cy="1355725"/>
          </a:xfrm>
          <a:prstGeom prst="rect">
            <a:avLst/>
          </a:prstGeom>
        </p:spPr>
      </p:pic>
      <p:sp>
        <p:nvSpPr>
          <p:cNvPr id="11" name="PA_文本框 5"/>
          <p:cNvSpPr txBox="1">
            <a:spLocks noChangeArrowheads="1"/>
          </p:cNvSpPr>
          <p:nvPr>
            <p:custDataLst>
              <p:tags r:id="rId10"/>
            </p:custDataLst>
          </p:nvPr>
        </p:nvSpPr>
        <p:spPr bwMode="auto">
          <a:xfrm>
            <a:off x="992505" y="4227195"/>
            <a:ext cx="2543175" cy="511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zh-CN" altLang="en-US" sz="1200" dirty="0">
                <a:solidFill>
                  <a:schemeClr val="accent3">
                    <a:lumMod val="75000"/>
                  </a:schemeClr>
                </a:solidFill>
                <a:latin typeface="华文中宋" panose="02010600040101010101" charset="-122"/>
                <a:ea typeface="华文中宋" panose="02010600040101010101" charset="-122"/>
                <a:cs typeface="华文中宋" panose="02010600040101010101" charset="-122"/>
              </a:rPr>
              <a:t>预训练好</a:t>
            </a:r>
            <a:r>
              <a:rPr lang="en-US" altLang="zh-CN" sz="1200" dirty="0">
                <a:solidFill>
                  <a:schemeClr val="accent3">
                    <a:lumMod val="75000"/>
                  </a:schemeClr>
                </a:solidFill>
                <a:latin typeface="华文中宋" panose="02010600040101010101" charset="-122"/>
                <a:ea typeface="华文中宋" panose="02010600040101010101" charset="-122"/>
                <a:cs typeface="华文中宋" panose="02010600040101010101" charset="-122"/>
              </a:rPr>
              <a:t>CNN</a:t>
            </a:r>
            <a:r>
              <a:rPr lang="zh-CN" altLang="en-US" sz="1200" dirty="0">
                <a:solidFill>
                  <a:schemeClr val="accent3">
                    <a:lumMod val="75000"/>
                  </a:schemeClr>
                </a:solidFill>
                <a:latin typeface="华文中宋" panose="02010600040101010101" charset="-122"/>
                <a:ea typeface="华文中宋" panose="02010600040101010101" charset="-122"/>
                <a:cs typeface="华文中宋" panose="02010600040101010101" charset="-122"/>
              </a:rPr>
              <a:t>，提供阈值，骨架，顶点以及生成边</a:t>
            </a:r>
            <a:endParaRPr lang="en-US" altLang="zh-CN" sz="1200" dirty="0">
              <a:solidFill>
                <a:schemeClr val="accent3">
                  <a:lumMod val="75000"/>
                </a:schemeClr>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11"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535359" y="184337"/>
            <a:ext cx="553720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期刊</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通过学习图形的</a:t>
            </a:r>
            <a:r>
              <a:rPr lang="zh-CN" sz="2000" dirty="0">
                <a:solidFill>
                  <a:srgbClr val="E5AAA4"/>
                </a:solidFill>
                <a:latin typeface="微软雅黑 Light" panose="020B0502040204020203" pitchFamily="34" charset="-122"/>
                <a:ea typeface="微软雅黑 Light" panose="020B0502040204020203" pitchFamily="34" charset="-122"/>
              </a:rPr>
              <a:t>连接</a:t>
            </a:r>
            <a:r>
              <a:rPr lang="zh-CN" sz="2000" dirty="0">
                <a:solidFill>
                  <a:schemeClr val="accent3"/>
                </a:solidFill>
                <a:latin typeface="微软雅黑 Light" panose="020B0502040204020203" pitchFamily="34" charset="-122"/>
                <a:ea typeface="微软雅黑 Light" panose="020B0502040204020203" pitchFamily="34" charset="-122"/>
              </a:rPr>
              <a:t>性</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实现深度血管分割</a:t>
            </a:r>
            <a:endParaRPr 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535305" y="509270"/>
            <a:ext cx="595249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Deep vessel segmentation by learning graphical connectivity</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2" name="文本框 1"/>
          <p:cNvSpPr txBox="1"/>
          <p:nvPr/>
        </p:nvSpPr>
        <p:spPr>
          <a:xfrm>
            <a:off x="101600" y="4875530"/>
            <a:ext cx="5240020"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Shin S Y , Lee S , Yun I D , et al. Deep Vessel Segmentation By Learning Graphical Connectivity[J]. 2018.</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pic>
        <p:nvPicPr>
          <p:cNvPr id="5" name="图片 4"/>
          <p:cNvPicPr>
            <a:picLocks noChangeAspect="1"/>
          </p:cNvPicPr>
          <p:nvPr/>
        </p:nvPicPr>
        <p:blipFill>
          <a:blip r:embed="rId4"/>
          <a:stretch>
            <a:fillRect/>
          </a:stretch>
        </p:blipFill>
        <p:spPr>
          <a:xfrm>
            <a:off x="328295" y="1056640"/>
            <a:ext cx="6278880" cy="3182620"/>
          </a:xfrm>
          <a:prstGeom prst="rect">
            <a:avLst/>
          </a:prstGeom>
        </p:spPr>
      </p:pic>
      <p:pic>
        <p:nvPicPr>
          <p:cNvPr id="6" name="图片 5"/>
          <p:cNvPicPr>
            <a:picLocks noChangeAspect="1"/>
          </p:cNvPicPr>
          <p:nvPr/>
        </p:nvPicPr>
        <p:blipFill>
          <a:blip r:embed="rId5"/>
          <a:stretch>
            <a:fillRect/>
          </a:stretch>
        </p:blipFill>
        <p:spPr>
          <a:xfrm>
            <a:off x="6607175" y="831850"/>
            <a:ext cx="2174240" cy="1325245"/>
          </a:xfrm>
          <a:prstGeom prst="rect">
            <a:avLst/>
          </a:prstGeom>
        </p:spPr>
      </p:pic>
      <p:pic>
        <p:nvPicPr>
          <p:cNvPr id="7" name="图片 6"/>
          <p:cNvPicPr>
            <a:picLocks noChangeAspect="1"/>
          </p:cNvPicPr>
          <p:nvPr/>
        </p:nvPicPr>
        <p:blipFill>
          <a:blip r:embed="rId6"/>
          <a:stretch>
            <a:fillRect/>
          </a:stretch>
        </p:blipFill>
        <p:spPr>
          <a:xfrm>
            <a:off x="6607175" y="2586990"/>
            <a:ext cx="2175510" cy="1243330"/>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535359" y="184337"/>
            <a:ext cx="563943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会议</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sz="2000" dirty="0">
                <a:solidFill>
                  <a:srgbClr val="E5AAA4"/>
                </a:solidFill>
                <a:latin typeface="微软雅黑 Light" panose="020B0502040204020203" pitchFamily="34" charset="-122"/>
                <a:ea typeface="微软雅黑 Light" panose="020B0502040204020203" pitchFamily="34" charset="-122"/>
              </a:rPr>
              <a:t>图卷积网络</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实现</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CCTA</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图像的冠状动脉分割</a:t>
            </a:r>
            <a:endPar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535305" y="509270"/>
            <a:ext cx="660082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Graph Convolutional Networks for Coronary Artery Segmentation in Cardiac CT Angiography</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2" name="文本框 1"/>
          <p:cNvSpPr txBox="1"/>
          <p:nvPr/>
        </p:nvSpPr>
        <p:spPr>
          <a:xfrm>
            <a:off x="101600" y="4875530"/>
            <a:ext cx="8049260"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Wolterink J M , Leiner T , Igum I . Graph Convolutional Networks for Coronary Artery Segmentation in Cardiac CT Angiography[M]. Springer, Cham, 2019.</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3" name="PA_文本框 5"/>
          <p:cNvSpPr txBox="1">
            <a:spLocks noChangeArrowheads="1"/>
          </p:cNvSpPr>
          <p:nvPr>
            <p:custDataLst>
              <p:tags r:id="rId4"/>
            </p:custDataLst>
          </p:nvPr>
        </p:nvSpPr>
        <p:spPr bwMode="auto">
          <a:xfrm>
            <a:off x="612775" y="1029335"/>
            <a:ext cx="5952490" cy="1773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Main idea:</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主观点</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Detection of coronary artery stenosis</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in coronary CT angiography (CCTA) requires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highly personalized surface meshes enclosing the coronary lumen</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In this work, we propose to use graph convolutional networks (GCNs) to predict the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spatial location of vertices</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in a tubular surface mesh that segments the coronary artery lumen.</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冠状动脉CT血管造影(CCTA)中</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冠状动脉狭窄的检测</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需要</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高度个性化的表面网格包围冠状动脉管腔</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。在本工作中，我们</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提出</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使用图卷积网络(GCNS)来</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预测管状表面网格中的顶点的空间位置</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，该网格分割冠状动脉管腔。</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pic>
        <p:nvPicPr>
          <p:cNvPr id="5" name="图片 4"/>
          <p:cNvPicPr>
            <a:picLocks noChangeAspect="1"/>
          </p:cNvPicPr>
          <p:nvPr/>
        </p:nvPicPr>
        <p:blipFill>
          <a:blip r:embed="rId5"/>
          <a:stretch>
            <a:fillRect/>
          </a:stretch>
        </p:blipFill>
        <p:spPr>
          <a:xfrm>
            <a:off x="387350" y="2995930"/>
            <a:ext cx="4751705" cy="1654810"/>
          </a:xfrm>
          <a:prstGeom prst="rect">
            <a:avLst/>
          </a:prstGeom>
        </p:spPr>
      </p:pic>
      <p:pic>
        <p:nvPicPr>
          <p:cNvPr id="6" name="图片 5"/>
          <p:cNvPicPr>
            <a:picLocks noChangeAspect="1"/>
          </p:cNvPicPr>
          <p:nvPr/>
        </p:nvPicPr>
        <p:blipFill>
          <a:blip r:embed="rId6"/>
          <a:stretch>
            <a:fillRect/>
          </a:stretch>
        </p:blipFill>
        <p:spPr>
          <a:xfrm>
            <a:off x="5139055" y="2916555"/>
            <a:ext cx="3456305" cy="1687195"/>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535359" y="184337"/>
            <a:ext cx="693039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会议</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用于高维数据理解的</a:t>
            </a:r>
            <a:r>
              <a:rPr lang="zh-CN" sz="2000" dirty="0">
                <a:solidFill>
                  <a:srgbClr val="E5AAA4"/>
                </a:solidFill>
                <a:latin typeface="微软雅黑 Light" panose="020B0502040204020203" pitchFamily="34" charset="-122"/>
                <a:ea typeface="微软雅黑 Light" panose="020B0502040204020203" pitchFamily="34" charset="-122"/>
              </a:rPr>
              <a:t>注意力驱使的树状结构卷积</a:t>
            </a:r>
            <a:r>
              <a:rPr lang="en-US" altLang="zh-CN" sz="2000" dirty="0">
                <a:solidFill>
                  <a:srgbClr val="E5AAA4"/>
                </a:solidFill>
                <a:latin typeface="微软雅黑 Light" panose="020B0502040204020203" pitchFamily="34" charset="-122"/>
                <a:ea typeface="微软雅黑 Light" panose="020B0502040204020203" pitchFamily="34" charset="-122"/>
              </a:rPr>
              <a:t>LSTM</a:t>
            </a:r>
            <a:endParaRPr lang="en-US" altLang="zh-CN" sz="2000" dirty="0">
              <a:solidFill>
                <a:srgbClr val="E5AAA4"/>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535305" y="509270"/>
            <a:ext cx="662813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Attention-driven Tree-structured Convolutional LSTM for High Dimensional Data Understanding</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2" name="文本框 1"/>
          <p:cNvSpPr txBox="1"/>
          <p:nvPr/>
        </p:nvSpPr>
        <p:spPr>
          <a:xfrm>
            <a:off x="101600" y="4875530"/>
            <a:ext cx="7598410"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Bin Kong, Xin Wang, Junjie Bai , et al. Attention-driven Tree-structured Convolutional LSTM for High Dimensional Data Understanding[J]. 2019.</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3" name="PA_文本框 5"/>
          <p:cNvSpPr txBox="1">
            <a:spLocks noChangeArrowheads="1"/>
          </p:cNvSpPr>
          <p:nvPr>
            <p:custDataLst>
              <p:tags r:id="rId4"/>
            </p:custDataLst>
          </p:nvPr>
        </p:nvSpPr>
        <p:spPr bwMode="auto">
          <a:xfrm>
            <a:off x="612775" y="1029335"/>
            <a:ext cx="595249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Main idea:</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主观点</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The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hierarchical data structures</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in a significant amount of tasks (e.g., human body parts and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vessel/airway</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tree in biomedical images) cannot be properly modeled by sequential models.</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大量任务中的</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分层数据结构</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（例如生物医学图像中的人体部件和</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血管/气道树</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）不能用顺序模型正确建模。</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
        <p:nvSpPr>
          <p:cNvPr id="4" name="PA_文本框 5"/>
          <p:cNvSpPr txBox="1">
            <a:spLocks noChangeArrowheads="1"/>
          </p:cNvSpPr>
          <p:nvPr>
            <p:custDataLst>
              <p:tags r:id="rId5"/>
            </p:custDataLst>
          </p:nvPr>
        </p:nvSpPr>
        <p:spPr bwMode="auto">
          <a:xfrm>
            <a:off x="612140" y="2548255"/>
            <a:ext cx="6370320" cy="1773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Critical method:</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关键方法</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We present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tree-structured ConvLSTM models</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for tree-structured image analysis tasks which can be trained end-to-end. To demonstrate the effectiveness of the proposed tree-structured ConvLSTM model, we present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a tree-structured segmentation framework</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which consists of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a tree-structured ConvLSTM</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and an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attention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fully convolutional network (FCN)</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model.</a:t>
            </a:r>
            <a:endParaRPr lang="en-US" altLang="zh-CN" sz="1200" dirty="0">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我们提出了</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树结构ConvLSTM模型</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，用于树结构图像分析任务，这些任务可以端到端进行训练</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为了证明所提出的树结构ConvLSTM模型的有效性，我们提出了一个</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树结构分割框架</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，该框架由</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树结构ConvLSTM</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和</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注意力完全卷积网络(FCN)模型组成</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2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3" grpId="0" bldLvl="0" animBg="1"/>
      <p:bldP spid="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535359" y="184337"/>
            <a:ext cx="510095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期刊</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学习</a:t>
            </a:r>
            <a:r>
              <a:rPr lang="zh-CN" sz="2000" dirty="0">
                <a:solidFill>
                  <a:srgbClr val="E5AAA4"/>
                </a:solidFill>
                <a:latin typeface="微软雅黑 Light" panose="020B0502040204020203" pitchFamily="34" charset="-122"/>
                <a:ea typeface="微软雅黑 Light" panose="020B0502040204020203" pitchFamily="34" charset="-122"/>
                <a:sym typeface="+mn-ea"/>
              </a:rPr>
              <a:t>树结构表征</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实现</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3D</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冠脉管腔分割</a:t>
            </a:r>
            <a:endParaRPr lang="en-US" altLang="zh-CN" sz="2000" dirty="0">
              <a:solidFill>
                <a:srgbClr val="E5AAA4"/>
              </a:solidFill>
              <a:latin typeface="微软雅黑 Light" panose="020B0502040204020203" pitchFamily="34" charset="-122"/>
              <a:ea typeface="微软雅黑 Light" panose="020B0502040204020203" pitchFamily="34" charset="-122"/>
            </a:endParaRPr>
          </a:p>
        </p:txBody>
      </p:sp>
      <p:sp>
        <p:nvSpPr>
          <p:cNvPr id="55" name="PA_文本框 5"/>
          <p:cNvSpPr txBox="1">
            <a:spLocks noChangeArrowheads="1"/>
          </p:cNvSpPr>
          <p:nvPr>
            <p:custDataLst>
              <p:tags r:id="rId3"/>
            </p:custDataLst>
          </p:nvPr>
        </p:nvSpPr>
        <p:spPr bwMode="auto">
          <a:xfrm>
            <a:off x="535305" y="509270"/>
            <a:ext cx="662813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Learning tree-structured representation for 3D coronary artery segmentation</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2" name="文本框 1"/>
          <p:cNvSpPr txBox="1"/>
          <p:nvPr/>
        </p:nvSpPr>
        <p:spPr>
          <a:xfrm>
            <a:off x="101600" y="4875530"/>
            <a:ext cx="8571230"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Kong B , Wang X , Bai J , et al. Learning Tree-Structured Representation for 3D Coronary Artery Segmentation[J]. Computerized Medical Imaging and Graphics, 2019, 80:101688.</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3" name="PA_文本框 5"/>
          <p:cNvSpPr txBox="1">
            <a:spLocks noChangeArrowheads="1"/>
          </p:cNvSpPr>
          <p:nvPr>
            <p:custDataLst>
              <p:tags r:id="rId4"/>
            </p:custDataLst>
          </p:nvPr>
        </p:nvSpPr>
        <p:spPr bwMode="auto">
          <a:xfrm>
            <a:off x="612775" y="1029335"/>
            <a:ext cx="6236335" cy="1353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Motivation:</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动机</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Inspired by recent ideas to use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tree-structured long short-term memory (LSTM)</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to model the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underlying tree structures</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for NLP tasks, we propose a novel tree-structured convolutional gated recurrent unit (ConvGRU) model to learn the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anatomical structure of the coronary artery</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受最近使用</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树结构长期短期记忆(LSTM)</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来建模NLP任务的</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底层树结构</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的启发，我们提出了一种新的树结构卷积门控复发单元(</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ConvGRU</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)模型来学习</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冠状动脉的解剖结构</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endPar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
        <p:nvSpPr>
          <p:cNvPr id="4" name="PA_文本框 5"/>
          <p:cNvSpPr txBox="1">
            <a:spLocks noChangeArrowheads="1"/>
          </p:cNvSpPr>
          <p:nvPr>
            <p:custDataLst>
              <p:tags r:id="rId5"/>
            </p:custDataLst>
          </p:nvPr>
        </p:nvSpPr>
        <p:spPr bwMode="auto">
          <a:xfrm>
            <a:off x="612140" y="2620010"/>
            <a:ext cx="6370320" cy="1353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Critical method:</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关键方法</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To conduct voxel-wise segmentation, a tree-structured segmentation framework is presented. It consists of a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fully convolutional network (FCN)</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for multi-scale discriminative feature extraction and the final prediction, and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a tree-structured ConvGRU layer</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for anatomical structure modeling.</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为了进行体素方面的分割，提出了一个树状结构的分割框架。它包括一个用于多尺度鉴别特征提取</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sym typeface="+mn-ea"/>
              </a:rPr>
              <a:t>和最终预测</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的</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全卷积网络</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，以及一个用于解剖结构建模的</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树状结构</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sym typeface="+mn-ea"/>
              </a:rPr>
              <a:t>ConvGRU</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层</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2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3" grpId="0" bldLvl="0" animBg="1"/>
      <p:bldP spid="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_淘宝店chenying0907 49"/>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PA_文本框 4"/>
          <p:cNvSpPr txBox="1">
            <a:spLocks noChangeArrowheads="1"/>
          </p:cNvSpPr>
          <p:nvPr>
            <p:custDataLst>
              <p:tags r:id="rId2"/>
            </p:custDataLst>
          </p:nvPr>
        </p:nvSpPr>
        <p:spPr bwMode="auto">
          <a:xfrm>
            <a:off x="535359" y="184337"/>
            <a:ext cx="510095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期刊</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学习</a:t>
            </a:r>
            <a:r>
              <a:rPr lang="zh-CN" sz="2000" dirty="0">
                <a:solidFill>
                  <a:srgbClr val="E5AAA4"/>
                </a:solidFill>
                <a:latin typeface="微软雅黑 Light" panose="020B0502040204020203" pitchFamily="34" charset="-122"/>
                <a:ea typeface="微软雅黑 Light" panose="020B0502040204020203" pitchFamily="34" charset="-122"/>
              </a:rPr>
              <a:t>树结构表征</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实现</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3D</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冠脉管腔分割</a:t>
            </a:r>
            <a:endPar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endParaRPr>
          </a:p>
        </p:txBody>
      </p:sp>
      <p:sp>
        <p:nvSpPr>
          <p:cNvPr id="55" name="PA_文本框 5"/>
          <p:cNvSpPr txBox="1">
            <a:spLocks noChangeArrowheads="1"/>
          </p:cNvSpPr>
          <p:nvPr>
            <p:custDataLst>
              <p:tags r:id="rId3"/>
            </p:custDataLst>
          </p:nvPr>
        </p:nvSpPr>
        <p:spPr bwMode="auto">
          <a:xfrm>
            <a:off x="535305" y="509270"/>
            <a:ext cx="662813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Learning tree-structured representation for 3D coronary artery segmentation</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2" name="文本框 1"/>
          <p:cNvSpPr txBox="1"/>
          <p:nvPr/>
        </p:nvSpPr>
        <p:spPr>
          <a:xfrm>
            <a:off x="101600" y="4875530"/>
            <a:ext cx="8648700" cy="229870"/>
          </a:xfrm>
          <a:prstGeom prst="rect">
            <a:avLst/>
          </a:prstGeom>
          <a:noFill/>
        </p:spPr>
        <p:txBody>
          <a:bodyPr wrap="square" rtlCol="0" anchor="t">
            <a:spAutoFit/>
          </a:bodyPr>
          <a:p>
            <a:r>
              <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Kong B , Wang X , Bai J , et al. Learning Tree-Structured Representation for 3D Coronary Artery Segmentation[J]. Computerized Medical Imaging and Graphics, 2019, 80:101688.</a:t>
            </a:r>
            <a:endParaRPr lang="en-US" altLang="zh-CN" sz="9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p:txBody>
      </p:sp>
      <p:sp>
        <p:nvSpPr>
          <p:cNvPr id="7" name="PA_文本框 5"/>
          <p:cNvSpPr txBox="1">
            <a:spLocks noChangeArrowheads="1"/>
          </p:cNvSpPr>
          <p:nvPr>
            <p:custDataLst>
              <p:tags r:id="rId4"/>
            </p:custDataLst>
          </p:nvPr>
        </p:nvSpPr>
        <p:spPr bwMode="auto">
          <a:xfrm>
            <a:off x="405765" y="923290"/>
            <a:ext cx="616648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Method:</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方法</a:t>
            </a:r>
            <a:r>
              <a:rPr lang="en-US" altLang="zh-CN"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ConvRNN</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Vessels with tubular structures and bifurcations gradually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change geometry and elongation</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from proximal to the distal end. We aim to utilize </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RNN models to extract anatomy related features</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rPr>
              <a:t>.</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sym typeface="+mn-ea"/>
            </a:endParaRPr>
          </a:p>
          <a:p>
            <a:pPr algn="l" fontAlgn="auto">
              <a:lnSpc>
                <a:spcPts val="1640"/>
              </a:lnSpc>
              <a:buFont typeface="Arial" panose="020B0604020202020204" pitchFamily="34" charset="0"/>
              <a:buNone/>
            </a:pP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血管的</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管状结构和分叉从近端到远端</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会</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sym typeface="+mn-ea"/>
              </a:rPr>
              <a:t>逐渐</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sym typeface="+mn-ea"/>
              </a:rPr>
              <a:t>改变几何形状和伸长</a:t>
            </a: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。我们的目标是</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利用RNN模型提取解剖学相关特征</a:t>
            </a:r>
            <a:r>
              <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a:t>
            </a:r>
            <a:endParaRPr lang="zh-CN" altLang="en-US"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pic>
        <p:nvPicPr>
          <p:cNvPr id="8" name="图片 7"/>
          <p:cNvPicPr>
            <a:picLocks noChangeAspect="1"/>
          </p:cNvPicPr>
          <p:nvPr/>
        </p:nvPicPr>
        <p:blipFill>
          <a:blip r:embed="rId5"/>
          <a:stretch>
            <a:fillRect/>
          </a:stretch>
        </p:blipFill>
        <p:spPr>
          <a:xfrm>
            <a:off x="651510" y="2276475"/>
            <a:ext cx="5047615" cy="1881505"/>
          </a:xfrm>
          <a:prstGeom prst="rect">
            <a:avLst/>
          </a:prstGeom>
        </p:spPr>
      </p:pic>
      <p:sp>
        <p:nvSpPr>
          <p:cNvPr id="11" name="PA_文本框 5"/>
          <p:cNvSpPr txBox="1">
            <a:spLocks noChangeArrowheads="1"/>
          </p:cNvSpPr>
          <p:nvPr>
            <p:custDataLst>
              <p:tags r:id="rId6"/>
            </p:custDataLst>
          </p:nvPr>
        </p:nvSpPr>
        <p:spPr bwMode="auto">
          <a:xfrm>
            <a:off x="1069975" y="4153535"/>
            <a:ext cx="1692910" cy="721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sz="1200" dirty="0">
                <a:solidFill>
                  <a:schemeClr val="accent3">
                    <a:lumMod val="75000"/>
                  </a:schemeClr>
                </a:solidFill>
                <a:latin typeface="华文中宋" panose="02010600040101010101" charset="-122"/>
                <a:ea typeface="华文中宋" panose="02010600040101010101" charset="-122"/>
                <a:cs typeface="华文中宋" panose="02010600040101010101" charset="-122"/>
              </a:rPr>
              <a:t>H</a:t>
            </a:r>
            <a:r>
              <a:rPr lang="en-US" sz="1200" baseline="-25000" dirty="0">
                <a:solidFill>
                  <a:schemeClr val="accent3">
                    <a:lumMod val="75000"/>
                  </a:schemeClr>
                </a:solidFill>
                <a:uFillTx/>
                <a:latin typeface="华文中宋" panose="02010600040101010101" charset="-122"/>
                <a:ea typeface="华文中宋" panose="02010600040101010101" charset="-122"/>
                <a:cs typeface="华文中宋" panose="02010600040101010101" charset="-122"/>
              </a:rPr>
              <a:t>t-1</a:t>
            </a:r>
            <a:r>
              <a:rPr lang="zh-CN" altLang="en-US" sz="1200" dirty="0">
                <a:solidFill>
                  <a:schemeClr val="accent3">
                    <a:lumMod val="75000"/>
                  </a:schemeClr>
                </a:solidFill>
                <a:latin typeface="华文中宋" panose="02010600040101010101" charset="-122"/>
                <a:ea typeface="华文中宋" panose="02010600040101010101" charset="-122"/>
                <a:cs typeface="华文中宋" panose="02010600040101010101" charset="-122"/>
              </a:rPr>
              <a:t>表示先前的隐藏层</a:t>
            </a:r>
            <a:endParaRPr lang="zh-CN" altLang="en-US" sz="1200" dirty="0">
              <a:solidFill>
                <a:schemeClr val="accent3">
                  <a:lumMod val="75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r>
              <a:rPr lang="en-US" altLang="zh-CN" sz="1200" dirty="0">
                <a:solidFill>
                  <a:schemeClr val="accent3">
                    <a:lumMod val="75000"/>
                  </a:schemeClr>
                </a:solidFill>
                <a:latin typeface="华文中宋" panose="02010600040101010101" charset="-122"/>
                <a:ea typeface="华文中宋" panose="02010600040101010101" charset="-122"/>
                <a:cs typeface="华文中宋" panose="02010600040101010101" charset="-122"/>
              </a:rPr>
              <a:t>C</a:t>
            </a:r>
            <a:r>
              <a:rPr lang="en-US" altLang="zh-CN" sz="1200" baseline="-25000" dirty="0">
                <a:solidFill>
                  <a:schemeClr val="accent3">
                    <a:lumMod val="75000"/>
                  </a:schemeClr>
                </a:solidFill>
                <a:uFillTx/>
                <a:latin typeface="华文中宋" panose="02010600040101010101" charset="-122"/>
                <a:ea typeface="华文中宋" panose="02010600040101010101" charset="-122"/>
                <a:cs typeface="华文中宋" panose="02010600040101010101" charset="-122"/>
              </a:rPr>
              <a:t>t-1</a:t>
            </a:r>
            <a:r>
              <a:rPr lang="zh-CN" altLang="en-US" sz="1200" dirty="0">
                <a:solidFill>
                  <a:schemeClr val="accent3">
                    <a:lumMod val="75000"/>
                  </a:schemeClr>
                </a:solidFill>
                <a:latin typeface="华文中宋" panose="02010600040101010101" charset="-122"/>
                <a:ea typeface="华文中宋" panose="02010600040101010101" charset="-122"/>
                <a:cs typeface="华文中宋" panose="02010600040101010101" charset="-122"/>
              </a:rPr>
              <a:t>表示先前的存储</a:t>
            </a:r>
            <a:endParaRPr lang="zh-CN" altLang="en-US" sz="1200" dirty="0">
              <a:solidFill>
                <a:schemeClr val="accent3">
                  <a:lumMod val="75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r>
              <a:rPr lang="en-US" altLang="zh-CN" sz="1200" dirty="0">
                <a:solidFill>
                  <a:schemeClr val="accent3">
                    <a:lumMod val="75000"/>
                  </a:schemeClr>
                </a:solidFill>
                <a:latin typeface="华文中宋" panose="02010600040101010101" charset="-122"/>
                <a:ea typeface="华文中宋" panose="02010600040101010101" charset="-122"/>
                <a:cs typeface="华文中宋" panose="02010600040101010101" charset="-122"/>
              </a:rPr>
              <a:t>X</a:t>
            </a:r>
            <a:r>
              <a:rPr lang="en-US" altLang="zh-CN" sz="1200" baseline="-25000" dirty="0">
                <a:solidFill>
                  <a:schemeClr val="accent3">
                    <a:lumMod val="75000"/>
                  </a:schemeClr>
                </a:solidFill>
                <a:uFillTx/>
                <a:latin typeface="华文中宋" panose="02010600040101010101" charset="-122"/>
                <a:ea typeface="华文中宋" panose="02010600040101010101" charset="-122"/>
                <a:cs typeface="华文中宋" panose="02010600040101010101" charset="-122"/>
              </a:rPr>
              <a:t>t</a:t>
            </a:r>
            <a:r>
              <a:rPr lang="zh-CN" altLang="en-US" sz="1200" dirty="0">
                <a:solidFill>
                  <a:schemeClr val="accent3">
                    <a:lumMod val="75000"/>
                  </a:schemeClr>
                </a:solidFill>
                <a:latin typeface="华文中宋" panose="02010600040101010101" charset="-122"/>
                <a:ea typeface="华文中宋" panose="02010600040101010101" charset="-122"/>
                <a:cs typeface="华文中宋" panose="02010600040101010101" charset="-122"/>
              </a:rPr>
              <a:t>表示当前的输入</a:t>
            </a:r>
            <a:endParaRPr lang="zh-CN" altLang="en-US" sz="1200" dirty="0">
              <a:solidFill>
                <a:schemeClr val="accent3">
                  <a:lumMod val="75000"/>
                </a:schemeClr>
              </a:solidFill>
              <a:latin typeface="华文中宋" panose="02010600040101010101" charset="-122"/>
              <a:ea typeface="华文中宋" panose="02010600040101010101" charset="-122"/>
              <a:cs typeface="华文中宋" panose="02010600040101010101" charset="-122"/>
            </a:endParaRPr>
          </a:p>
        </p:txBody>
      </p:sp>
      <p:sp>
        <p:nvSpPr>
          <p:cNvPr id="9" name="PA_文本框 5"/>
          <p:cNvSpPr txBox="1">
            <a:spLocks noChangeArrowheads="1"/>
          </p:cNvSpPr>
          <p:nvPr>
            <p:custDataLst>
              <p:tags r:id="rId7"/>
            </p:custDataLst>
          </p:nvPr>
        </p:nvSpPr>
        <p:spPr bwMode="auto">
          <a:xfrm>
            <a:off x="6683375" y="125730"/>
            <a:ext cx="2350770" cy="2404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altLang="zh-CN" sz="1400" b="1"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Method:</a:t>
            </a: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  </a:t>
            </a:r>
            <a:r>
              <a:rPr lang="zh-CN" altLang="en-US" sz="1400" b="1" dirty="0">
                <a:solidFill>
                  <a:schemeClr val="bg1">
                    <a:lumMod val="50000"/>
                  </a:schemeClr>
                </a:solidFill>
                <a:latin typeface="华文中宋" panose="02010600040101010101" charset="-122"/>
                <a:ea typeface="华文中宋" panose="02010600040101010101" charset="-122"/>
                <a:cs typeface="Times New Roman" panose="02020603050405020304" charset="0"/>
              </a:rPr>
              <a:t>方法</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We propose a novel tree-structured</a:t>
            </a:r>
            <a:endPar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Times New Roman" panose="02020603050405020304" charset="0"/>
                <a:ea typeface="微软雅黑 Light" panose="020B0502040204020203" pitchFamily="34" charset="-122"/>
                <a:cs typeface="Times New Roman" panose="02020603050405020304" charset="0"/>
              </a:rPr>
              <a:t>ConvRNN network for extracting tree-structured anatomical information,</a:t>
            </a:r>
            <a:r>
              <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rPr>
              <a:t> in which the parent node selectively aggregates features from all its child nodes.</a:t>
            </a:r>
            <a:endParaRPr lang="en-US" altLang="zh-CN" sz="1200" b="1" dirty="0">
              <a:solidFill>
                <a:srgbClr val="E5AAA4"/>
              </a:solidFill>
              <a:latin typeface="Times New Roman" panose="02020603050405020304" charset="0"/>
              <a:ea typeface="微软雅黑 Light" panose="020B0502040204020203" pitchFamily="34" charset="-122"/>
              <a:cs typeface="Times New Roman" panose="02020603050405020304" charset="0"/>
            </a:endParaRPr>
          </a:p>
          <a:p>
            <a:pPr algn="l" fontAlgn="auto">
              <a:lnSpc>
                <a:spcPts val="1640"/>
              </a:lnSpc>
              <a:buFont typeface="Arial" panose="020B0604020202020204" pitchFamily="34" charset="0"/>
              <a:buNone/>
            </a:pPr>
            <a:r>
              <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rPr>
              <a:t>我们提出了一种新的树结构ConvRNN网络来提取树结构的解剖信息，</a:t>
            </a:r>
            <a:r>
              <a:rPr lang="en-US" altLang="zh-CN" sz="1200" b="1" dirty="0">
                <a:solidFill>
                  <a:srgbClr val="E5AAA4"/>
                </a:solidFill>
                <a:latin typeface="华文中宋" panose="02010600040101010101" charset="-122"/>
                <a:ea typeface="华文中宋" panose="02010600040101010101" charset="-122"/>
                <a:cs typeface="华文中宋" panose="02010600040101010101" charset="-122"/>
              </a:rPr>
              <a:t>其中父节点选择性地从其所有子节点聚合特征。</a:t>
            </a:r>
            <a:endParaRPr lang="en-US" altLang="zh-CN" sz="1200" dirty="0">
              <a:solidFill>
                <a:schemeClr val="bg1">
                  <a:lumMod val="50000"/>
                </a:schemeClr>
              </a:solidFill>
              <a:latin typeface="华文中宋" panose="02010600040101010101" charset="-122"/>
              <a:ea typeface="华文中宋" panose="02010600040101010101" charset="-122"/>
              <a:cs typeface="华文中宋" panose="02010600040101010101" charset="-122"/>
            </a:endParaRPr>
          </a:p>
        </p:txBody>
      </p:sp>
      <p:sp>
        <p:nvSpPr>
          <p:cNvPr id="10" name="PA_文本框 5"/>
          <p:cNvSpPr txBox="1">
            <a:spLocks noChangeArrowheads="1"/>
          </p:cNvSpPr>
          <p:nvPr>
            <p:custDataLst>
              <p:tags r:id="rId8"/>
            </p:custDataLst>
          </p:nvPr>
        </p:nvSpPr>
        <p:spPr bwMode="auto">
          <a:xfrm>
            <a:off x="3397885" y="4153535"/>
            <a:ext cx="2056130" cy="721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l" fontAlgn="auto">
              <a:lnSpc>
                <a:spcPts val="1640"/>
              </a:lnSpc>
              <a:buFont typeface="Arial" panose="020B0604020202020204" pitchFamily="34" charset="0"/>
              <a:buNone/>
            </a:pPr>
            <a:r>
              <a:rPr lang="en-US" sz="1200" dirty="0">
                <a:solidFill>
                  <a:schemeClr val="accent3">
                    <a:lumMod val="75000"/>
                  </a:schemeClr>
                </a:solidFill>
                <a:latin typeface="华文中宋" panose="02010600040101010101" charset="-122"/>
                <a:ea typeface="华文中宋" panose="02010600040101010101" charset="-122"/>
                <a:cs typeface="华文中宋" panose="02010600040101010101" charset="-122"/>
              </a:rPr>
              <a:t>H</a:t>
            </a:r>
            <a:r>
              <a:rPr lang="en-US" sz="1200" baseline="-25000" dirty="0">
                <a:solidFill>
                  <a:schemeClr val="accent3">
                    <a:lumMod val="75000"/>
                  </a:schemeClr>
                </a:solidFill>
                <a:uFillTx/>
                <a:latin typeface="华文中宋" panose="02010600040101010101" charset="-122"/>
                <a:ea typeface="华文中宋" panose="02010600040101010101" charset="-122"/>
                <a:cs typeface="华文中宋" panose="02010600040101010101" charset="-122"/>
              </a:rPr>
              <a:t>l1</a:t>
            </a:r>
            <a:r>
              <a:rPr lang="zh-CN" altLang="en-US" sz="1200" dirty="0">
                <a:solidFill>
                  <a:schemeClr val="accent3">
                    <a:lumMod val="75000"/>
                  </a:schemeClr>
                </a:solidFill>
                <a:latin typeface="华文中宋" panose="02010600040101010101" charset="-122"/>
                <a:ea typeface="华文中宋" panose="02010600040101010101" charset="-122"/>
                <a:cs typeface="华文中宋" panose="02010600040101010101" charset="-122"/>
              </a:rPr>
              <a:t>和</a:t>
            </a:r>
            <a:r>
              <a:rPr lang="en-US" sz="1200" dirty="0">
                <a:solidFill>
                  <a:schemeClr val="accent3">
                    <a:lumMod val="75000"/>
                  </a:schemeClr>
                </a:solidFill>
                <a:latin typeface="华文中宋" panose="02010600040101010101" charset="-122"/>
                <a:ea typeface="华文中宋" panose="02010600040101010101" charset="-122"/>
                <a:cs typeface="华文中宋" panose="02010600040101010101" charset="-122"/>
                <a:sym typeface="+mn-ea"/>
              </a:rPr>
              <a:t>H</a:t>
            </a:r>
            <a:r>
              <a:rPr lang="en-US" sz="1200" baseline="-25000" dirty="0">
                <a:solidFill>
                  <a:schemeClr val="accent3">
                    <a:lumMod val="75000"/>
                  </a:schemeClr>
                </a:solidFill>
                <a:uFillTx/>
                <a:latin typeface="华文中宋" panose="02010600040101010101" charset="-122"/>
                <a:ea typeface="华文中宋" panose="02010600040101010101" charset="-122"/>
                <a:cs typeface="华文中宋" panose="02010600040101010101" charset="-122"/>
                <a:sym typeface="+mn-ea"/>
              </a:rPr>
              <a:t>l2</a:t>
            </a:r>
            <a:r>
              <a:rPr lang="zh-CN" altLang="en-US" sz="1200" dirty="0">
                <a:solidFill>
                  <a:schemeClr val="accent3">
                    <a:lumMod val="75000"/>
                  </a:schemeClr>
                </a:solidFill>
                <a:latin typeface="华文中宋" panose="02010600040101010101" charset="-122"/>
                <a:ea typeface="华文中宋" panose="02010600040101010101" charset="-122"/>
                <a:cs typeface="华文中宋" panose="02010600040101010101" charset="-122"/>
              </a:rPr>
              <a:t>表示来自其两个子节点的隐藏层</a:t>
            </a:r>
            <a:endParaRPr lang="zh-CN" altLang="en-US" sz="1200" dirty="0">
              <a:solidFill>
                <a:schemeClr val="accent3">
                  <a:lumMod val="75000"/>
                </a:schemeClr>
              </a:solidFill>
              <a:latin typeface="华文中宋" panose="02010600040101010101" charset="-122"/>
              <a:ea typeface="华文中宋" panose="02010600040101010101" charset="-122"/>
              <a:cs typeface="华文中宋" panose="02010600040101010101" charset="-122"/>
            </a:endParaRPr>
          </a:p>
          <a:p>
            <a:pPr algn="l" fontAlgn="auto">
              <a:lnSpc>
                <a:spcPts val="1640"/>
              </a:lnSpc>
              <a:buFont typeface="Arial" panose="020B0604020202020204" pitchFamily="34" charset="0"/>
              <a:buNone/>
            </a:pPr>
            <a:r>
              <a:rPr lang="en-US" altLang="zh-CN" sz="1200" dirty="0">
                <a:solidFill>
                  <a:schemeClr val="accent3">
                    <a:lumMod val="75000"/>
                  </a:schemeClr>
                </a:solidFill>
                <a:latin typeface="华文中宋" panose="02010600040101010101" charset="-122"/>
                <a:ea typeface="华文中宋" panose="02010600040101010101" charset="-122"/>
                <a:cs typeface="华文中宋" panose="02010600040101010101" charset="-122"/>
              </a:rPr>
              <a:t>X</a:t>
            </a:r>
            <a:r>
              <a:rPr lang="en-US" altLang="zh-CN" sz="1200" baseline="-25000" dirty="0">
                <a:solidFill>
                  <a:schemeClr val="accent3">
                    <a:lumMod val="75000"/>
                  </a:schemeClr>
                </a:solidFill>
                <a:uFillTx/>
                <a:latin typeface="华文中宋" panose="02010600040101010101" charset="-122"/>
                <a:ea typeface="华文中宋" panose="02010600040101010101" charset="-122"/>
                <a:cs typeface="华文中宋" panose="02010600040101010101" charset="-122"/>
              </a:rPr>
              <a:t>j</a:t>
            </a:r>
            <a:r>
              <a:rPr lang="zh-CN" altLang="en-US" sz="1200" dirty="0">
                <a:solidFill>
                  <a:schemeClr val="accent3">
                    <a:lumMod val="75000"/>
                  </a:schemeClr>
                </a:solidFill>
                <a:latin typeface="华文中宋" panose="02010600040101010101" charset="-122"/>
                <a:ea typeface="华文中宋" panose="02010600040101010101" charset="-122"/>
                <a:cs typeface="华文中宋" panose="02010600040101010101" charset="-122"/>
              </a:rPr>
              <a:t>表示当前的输入</a:t>
            </a:r>
            <a:endParaRPr lang="zh-CN" altLang="en-US" sz="1200" dirty="0">
              <a:solidFill>
                <a:schemeClr val="accent3">
                  <a:lumMod val="75000"/>
                </a:schemeClr>
              </a:solidFill>
              <a:latin typeface="华文中宋" panose="02010600040101010101" charset="-122"/>
              <a:ea typeface="华文中宋" panose="02010600040101010101" charset="-122"/>
              <a:cs typeface="华文中宋" panose="02010600040101010101" charset="-122"/>
            </a:endParaRPr>
          </a:p>
        </p:txBody>
      </p:sp>
      <p:pic>
        <p:nvPicPr>
          <p:cNvPr id="12" name="图片 11"/>
          <p:cNvPicPr>
            <a:picLocks noChangeAspect="1"/>
          </p:cNvPicPr>
          <p:nvPr/>
        </p:nvPicPr>
        <p:blipFill>
          <a:blip r:embed="rId9"/>
          <a:stretch>
            <a:fillRect/>
          </a:stretch>
        </p:blipFill>
        <p:spPr>
          <a:xfrm>
            <a:off x="5945505" y="2823845"/>
            <a:ext cx="3089275" cy="1700530"/>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24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24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24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7" grpId="0" bldLvl="0" animBg="1"/>
      <p:bldP spid="11" grpId="0" bldLvl="0" animBg="1"/>
      <p:bldP spid="9" grpId="0" bldLvl="0" animBg="1"/>
      <p:bldP spid="10" grpId="0" bldLvl="0" animBg="1"/>
    </p:bldLst>
  </p:timing>
</p:sld>
</file>

<file path=ppt/tags/tag1.xml><?xml version="1.0" encoding="utf-8"?>
<p:tagLst xmlns:p="http://schemas.openxmlformats.org/presentationml/2006/main">
  <p:tag name="PA" val="v3.0.0"/>
</p:tagLst>
</file>

<file path=ppt/tags/tag10.xml><?xml version="1.0" encoding="utf-8"?>
<p:tagLst xmlns:p="http://schemas.openxmlformats.org/presentationml/2006/main">
  <p:tag name="PA" val="v3.0.0"/>
</p:tagLst>
</file>

<file path=ppt/tags/tag100.xml><?xml version="1.0" encoding="utf-8"?>
<p:tagLst xmlns:p="http://schemas.openxmlformats.org/presentationml/2006/main">
  <p:tag name="PA" val="v3.0.0"/>
</p:tagLst>
</file>

<file path=ppt/tags/tag101.xml><?xml version="1.0" encoding="utf-8"?>
<p:tagLst xmlns:p="http://schemas.openxmlformats.org/presentationml/2006/main">
  <p:tag name="PA" val="v3.0.0"/>
</p:tagLst>
</file>

<file path=ppt/tags/tag102.xml><?xml version="1.0" encoding="utf-8"?>
<p:tagLst xmlns:p="http://schemas.openxmlformats.org/presentationml/2006/main">
  <p:tag name="PA" val="v3.0.0"/>
</p:tagLst>
</file>

<file path=ppt/tags/tag103.xml><?xml version="1.0" encoding="utf-8"?>
<p:tagLst xmlns:p="http://schemas.openxmlformats.org/presentationml/2006/main">
  <p:tag name="PA" val="v3.0.0"/>
</p:tagLst>
</file>

<file path=ppt/tags/tag104.xml><?xml version="1.0" encoding="utf-8"?>
<p:tagLst xmlns:p="http://schemas.openxmlformats.org/presentationml/2006/main">
  <p:tag name="PA" val="v3.0.0"/>
</p:tagLst>
</file>

<file path=ppt/tags/tag105.xml><?xml version="1.0" encoding="utf-8"?>
<p:tagLst xmlns:p="http://schemas.openxmlformats.org/presentationml/2006/main">
  <p:tag name="PA" val="v3.0.0"/>
</p:tagLst>
</file>

<file path=ppt/tags/tag106.xml><?xml version="1.0" encoding="utf-8"?>
<p:tagLst xmlns:p="http://schemas.openxmlformats.org/presentationml/2006/main">
  <p:tag name="KSO_WM_UNIT_PLACING_PICTURE_USER_VIEWPORT" val="{&quot;height&quot;:5460,&quot;width&quot;:8535}"/>
</p:tagLst>
</file>

<file path=ppt/tags/tag107.xml><?xml version="1.0" encoding="utf-8"?>
<p:tagLst xmlns:p="http://schemas.openxmlformats.org/presentationml/2006/main">
  <p:tag name="PA" val="v3.0.0"/>
</p:tagLst>
</file>

<file path=ppt/tags/tag108.xml><?xml version="1.0" encoding="utf-8"?>
<p:tagLst xmlns:p="http://schemas.openxmlformats.org/presentationml/2006/main">
  <p:tag name="PA" val="v3.0.0"/>
</p:tagLst>
</file>

<file path=ppt/tags/tag109.xml><?xml version="1.0" encoding="utf-8"?>
<p:tagLst xmlns:p="http://schemas.openxmlformats.org/presentationml/2006/main">
  <p:tag name="PA" val="v3.0.0"/>
</p:tagLst>
</file>

<file path=ppt/tags/tag11.xml><?xml version="1.0" encoding="utf-8"?>
<p:tagLst xmlns:p="http://schemas.openxmlformats.org/presentationml/2006/main">
  <p:tag name="PA" val="v3.0.0"/>
</p:tagLst>
</file>

<file path=ppt/tags/tag110.xml><?xml version="1.0" encoding="utf-8"?>
<p:tagLst xmlns:p="http://schemas.openxmlformats.org/presentationml/2006/main">
  <p:tag name="PA" val="v3.0.0"/>
</p:tagLst>
</file>

<file path=ppt/tags/tag111.xml><?xml version="1.0" encoding="utf-8"?>
<p:tagLst xmlns:p="http://schemas.openxmlformats.org/presentationml/2006/main">
  <p:tag name="PA" val="v3.0.0"/>
</p:tagLst>
</file>

<file path=ppt/tags/tag112.xml><?xml version="1.0" encoding="utf-8"?>
<p:tagLst xmlns:p="http://schemas.openxmlformats.org/presentationml/2006/main">
  <p:tag name="PA" val="v3.0.0"/>
</p:tagLst>
</file>

<file path=ppt/tags/tag113.xml><?xml version="1.0" encoding="utf-8"?>
<p:tagLst xmlns:p="http://schemas.openxmlformats.org/presentationml/2006/main">
  <p:tag name="PA" val="v3.0.0"/>
</p:tagLst>
</file>

<file path=ppt/tags/tag114.xml><?xml version="1.0" encoding="utf-8"?>
<p:tagLst xmlns:p="http://schemas.openxmlformats.org/presentationml/2006/main">
  <p:tag name="PA" val="v3.0.0"/>
</p:tagLst>
</file>

<file path=ppt/tags/tag115.xml><?xml version="1.0" encoding="utf-8"?>
<p:tagLst xmlns:p="http://schemas.openxmlformats.org/presentationml/2006/main">
  <p:tag name="PA" val="v3.0.0"/>
</p:tagLst>
</file>

<file path=ppt/tags/tag116.xml><?xml version="1.0" encoding="utf-8"?>
<p:tagLst xmlns:p="http://schemas.openxmlformats.org/presentationml/2006/main">
  <p:tag name="PA" val="v3.0.0"/>
</p:tagLst>
</file>

<file path=ppt/tags/tag117.xml><?xml version="1.0" encoding="utf-8"?>
<p:tagLst xmlns:p="http://schemas.openxmlformats.org/presentationml/2006/main">
  <p:tag name="PA" val="v3.0.0"/>
</p:tagLst>
</file>

<file path=ppt/tags/tag118.xml><?xml version="1.0" encoding="utf-8"?>
<p:tagLst xmlns:p="http://schemas.openxmlformats.org/presentationml/2006/main">
  <p:tag name="PA" val="v3.0.0"/>
</p:tagLst>
</file>

<file path=ppt/tags/tag119.xml><?xml version="1.0" encoding="utf-8"?>
<p:tagLst xmlns:p="http://schemas.openxmlformats.org/presentationml/2006/main">
  <p:tag name="PA" val="v3.0.0"/>
</p:tagLst>
</file>

<file path=ppt/tags/tag12.xml><?xml version="1.0" encoding="utf-8"?>
<p:tagLst xmlns:p="http://schemas.openxmlformats.org/presentationml/2006/main">
  <p:tag name="PA" val="v3.0.0"/>
</p:tagLst>
</file>

<file path=ppt/tags/tag120.xml><?xml version="1.0" encoding="utf-8"?>
<p:tagLst xmlns:p="http://schemas.openxmlformats.org/presentationml/2006/main">
  <p:tag name="PA" val="v3.0.0"/>
</p:tagLst>
</file>

<file path=ppt/tags/tag121.xml><?xml version="1.0" encoding="utf-8"?>
<p:tagLst xmlns:p="http://schemas.openxmlformats.org/presentationml/2006/main">
  <p:tag name="PA" val="v3.0.0"/>
</p:tagLst>
</file>

<file path=ppt/tags/tag122.xml><?xml version="1.0" encoding="utf-8"?>
<p:tagLst xmlns:p="http://schemas.openxmlformats.org/presentationml/2006/main">
  <p:tag name="PA" val="v3.0.0"/>
</p:tagLst>
</file>

<file path=ppt/tags/tag123.xml><?xml version="1.0" encoding="utf-8"?>
<p:tagLst xmlns:p="http://schemas.openxmlformats.org/presentationml/2006/main">
  <p:tag name="PA" val="v3.0.0"/>
</p:tagLst>
</file>

<file path=ppt/tags/tag124.xml><?xml version="1.0" encoding="utf-8"?>
<p:tagLst xmlns:p="http://schemas.openxmlformats.org/presentationml/2006/main">
  <p:tag name="PA" val="v3.0.0"/>
</p:tagLst>
</file>

<file path=ppt/tags/tag125.xml><?xml version="1.0" encoding="utf-8"?>
<p:tagLst xmlns:p="http://schemas.openxmlformats.org/presentationml/2006/main">
  <p:tag name="PA" val="v3.0.0"/>
</p:tagLst>
</file>

<file path=ppt/tags/tag126.xml><?xml version="1.0" encoding="utf-8"?>
<p:tagLst xmlns:p="http://schemas.openxmlformats.org/presentationml/2006/main">
  <p:tag name="KSO_WM_UNIT_PLACING_PICTURE_USER_VIEWPORT" val="{&quot;height&quot;:3256,&quot;width&quot;:6105}"/>
</p:tagLst>
</file>

<file path=ppt/tags/tag127.xml><?xml version="1.0" encoding="utf-8"?>
<p:tagLst xmlns:p="http://schemas.openxmlformats.org/presentationml/2006/main">
  <p:tag name="KSO_WM_UNIT_PLACING_PICTURE_USER_VIEWPORT" val="{&quot;height&quot;:10425,&quot;width&quot;:11970}"/>
</p:tagLst>
</file>

<file path=ppt/tags/tag128.xml><?xml version="1.0" encoding="utf-8"?>
<p:tagLst xmlns:p="http://schemas.openxmlformats.org/presentationml/2006/main">
  <p:tag name="PA" val="v3.0.0"/>
</p:tagLst>
</file>

<file path=ppt/tags/tag129.xml><?xml version="1.0" encoding="utf-8"?>
<p:tagLst xmlns:p="http://schemas.openxmlformats.org/presentationml/2006/main">
  <p:tag name="PA" val="v3.0.0"/>
</p:tagLst>
</file>

<file path=ppt/tags/tag13.xml><?xml version="1.0" encoding="utf-8"?>
<p:tagLst xmlns:p="http://schemas.openxmlformats.org/presentationml/2006/main">
  <p:tag name="PA" val="v3.0.0"/>
</p:tagLst>
</file>

<file path=ppt/tags/tag130.xml><?xml version="1.0" encoding="utf-8"?>
<p:tagLst xmlns:p="http://schemas.openxmlformats.org/presentationml/2006/main">
  <p:tag name="PA" val="v3.0.0"/>
</p:tagLst>
</file>

<file path=ppt/tags/tag131.xml><?xml version="1.0" encoding="utf-8"?>
<p:tagLst xmlns:p="http://schemas.openxmlformats.org/presentationml/2006/main">
  <p:tag name="PA" val="v3.0.0"/>
</p:tagLst>
</file>

<file path=ppt/tags/tag132.xml><?xml version="1.0" encoding="utf-8"?>
<p:tagLst xmlns:p="http://schemas.openxmlformats.org/presentationml/2006/main">
  <p:tag name="PA" val="v3.0.0"/>
</p:tagLst>
</file>

<file path=ppt/tags/tag133.xml><?xml version="1.0" encoding="utf-8"?>
<p:tagLst xmlns:p="http://schemas.openxmlformats.org/presentationml/2006/main">
  <p:tag name="PA" val="v3.0.0"/>
</p:tagLst>
</file>

<file path=ppt/tags/tag134.xml><?xml version="1.0" encoding="utf-8"?>
<p:tagLst xmlns:p="http://schemas.openxmlformats.org/presentationml/2006/main">
  <p:tag name="PA" val="v3.0.0"/>
</p:tagLst>
</file>

<file path=ppt/tags/tag135.xml><?xml version="1.0" encoding="utf-8"?>
<p:tagLst xmlns:p="http://schemas.openxmlformats.org/presentationml/2006/main">
  <p:tag name="PA" val="v3.0.0"/>
</p:tagLst>
</file>

<file path=ppt/tags/tag136.xml><?xml version="1.0" encoding="utf-8"?>
<p:tagLst xmlns:p="http://schemas.openxmlformats.org/presentationml/2006/main">
  <p:tag name="PA" val="v3.0.0"/>
</p:tagLst>
</file>

<file path=ppt/tags/tag137.xml><?xml version="1.0" encoding="utf-8"?>
<p:tagLst xmlns:p="http://schemas.openxmlformats.org/presentationml/2006/main">
  <p:tag name="PA" val="v3.0.0"/>
</p:tagLst>
</file>

<file path=ppt/tags/tag138.xml><?xml version="1.0" encoding="utf-8"?>
<p:tagLst xmlns:p="http://schemas.openxmlformats.org/presentationml/2006/main">
  <p:tag name="PA" val="v3.0.0"/>
</p:tagLst>
</file>

<file path=ppt/tags/tag139.xml><?xml version="1.0" encoding="utf-8"?>
<p:tagLst xmlns:p="http://schemas.openxmlformats.org/presentationml/2006/main">
  <p:tag name="PA" val="v3.0.0"/>
</p:tagLst>
</file>

<file path=ppt/tags/tag14.xml><?xml version="1.0" encoding="utf-8"?>
<p:tagLst xmlns:p="http://schemas.openxmlformats.org/presentationml/2006/main">
  <p:tag name="PA" val="v3.0.0"/>
</p:tagLst>
</file>

<file path=ppt/tags/tag140.xml><?xml version="1.0" encoding="utf-8"?>
<p:tagLst xmlns:p="http://schemas.openxmlformats.org/presentationml/2006/main">
  <p:tag name="PA" val="v3.0.0"/>
</p:tagLst>
</file>

<file path=ppt/tags/tag141.xml><?xml version="1.0" encoding="utf-8"?>
<p:tagLst xmlns:p="http://schemas.openxmlformats.org/presentationml/2006/main">
  <p:tag name="PA" val="v3.0.0"/>
</p:tagLst>
</file>

<file path=ppt/tags/tag142.xml><?xml version="1.0" encoding="utf-8"?>
<p:tagLst xmlns:p="http://schemas.openxmlformats.org/presentationml/2006/main">
  <p:tag name="PA" val="v3.0.0"/>
</p:tagLst>
</file>

<file path=ppt/tags/tag143.xml><?xml version="1.0" encoding="utf-8"?>
<p:tagLst xmlns:p="http://schemas.openxmlformats.org/presentationml/2006/main">
  <p:tag name="PA" val="v3.0.0"/>
</p:tagLst>
</file>

<file path=ppt/tags/tag144.xml><?xml version="1.0" encoding="utf-8"?>
<p:tagLst xmlns:p="http://schemas.openxmlformats.org/presentationml/2006/main">
  <p:tag name="PA" val="v3.0.0"/>
</p:tagLst>
</file>

<file path=ppt/tags/tag145.xml><?xml version="1.0" encoding="utf-8"?>
<p:tagLst xmlns:p="http://schemas.openxmlformats.org/presentationml/2006/main">
  <p:tag name="PA" val="v3.0.0"/>
</p:tagLst>
</file>

<file path=ppt/tags/tag146.xml><?xml version="1.0" encoding="utf-8"?>
<p:tagLst xmlns:p="http://schemas.openxmlformats.org/presentationml/2006/main">
  <p:tag name="PA" val="v3.0.0"/>
</p:tagLst>
</file>

<file path=ppt/tags/tag147.xml><?xml version="1.0" encoding="utf-8"?>
<p:tagLst xmlns:p="http://schemas.openxmlformats.org/presentationml/2006/main">
  <p:tag name="PA" val="v3.0.0"/>
</p:tagLst>
</file>

<file path=ppt/tags/tag148.xml><?xml version="1.0" encoding="utf-8"?>
<p:tagLst xmlns:p="http://schemas.openxmlformats.org/presentationml/2006/main">
  <p:tag name="PA" val="v3.0.0"/>
</p:tagLst>
</file>

<file path=ppt/tags/tag149.xml><?xml version="1.0" encoding="utf-8"?>
<p:tagLst xmlns:p="http://schemas.openxmlformats.org/presentationml/2006/main">
  <p:tag name="PA" val="v3.0.0"/>
</p:tagLst>
</file>

<file path=ppt/tags/tag15.xml><?xml version="1.0" encoding="utf-8"?>
<p:tagLst xmlns:p="http://schemas.openxmlformats.org/presentationml/2006/main">
  <p:tag name="PA" val="v3.0.0"/>
</p:tagLst>
</file>

<file path=ppt/tags/tag150.xml><?xml version="1.0" encoding="utf-8"?>
<p:tagLst xmlns:p="http://schemas.openxmlformats.org/presentationml/2006/main">
  <p:tag name="PA" val="v3.0.0"/>
</p:tagLst>
</file>

<file path=ppt/tags/tag151.xml><?xml version="1.0" encoding="utf-8"?>
<p:tagLst xmlns:p="http://schemas.openxmlformats.org/presentationml/2006/main">
  <p:tag name="KSO_WM_UNIT_PLACING_PICTURE_USER_VIEWPORT" val="{&quot;height&quot;:3614,&quot;width&quot;:8357}"/>
</p:tagLst>
</file>

<file path=ppt/tags/tag152.xml><?xml version="1.0" encoding="utf-8"?>
<p:tagLst xmlns:p="http://schemas.openxmlformats.org/presentationml/2006/main">
  <p:tag name="KSO_WM_UNIT_PLACING_PICTURE_USER_VIEWPORT" val="{&quot;height&quot;:2535,&quot;width&quot;:18210}"/>
</p:tagLst>
</file>

<file path=ppt/tags/tag153.xml><?xml version="1.0" encoding="utf-8"?>
<p:tagLst xmlns:p="http://schemas.openxmlformats.org/presentationml/2006/main">
  <p:tag name="PA" val="v3.0.0"/>
</p:tagLst>
</file>

<file path=ppt/tags/tag154.xml><?xml version="1.0" encoding="utf-8"?>
<p:tagLst xmlns:p="http://schemas.openxmlformats.org/presentationml/2006/main">
  <p:tag name="PA" val="v3.0.0"/>
</p:tagLst>
</file>

<file path=ppt/tags/tag155.xml><?xml version="1.0" encoding="utf-8"?>
<p:tagLst xmlns:p="http://schemas.openxmlformats.org/presentationml/2006/main">
  <p:tag name="PA" val="v3.0.0"/>
</p:tagLst>
</file>

<file path=ppt/tags/tag156.xml><?xml version="1.0" encoding="utf-8"?>
<p:tagLst xmlns:p="http://schemas.openxmlformats.org/presentationml/2006/main">
  <p:tag name="PA" val="v3.0.0"/>
</p:tagLst>
</file>

<file path=ppt/tags/tag157.xml><?xml version="1.0" encoding="utf-8"?>
<p:tagLst xmlns:p="http://schemas.openxmlformats.org/presentationml/2006/main">
  <p:tag name="PA" val="v3.0.0"/>
</p:tagLst>
</file>

<file path=ppt/tags/tag158.xml><?xml version="1.0" encoding="utf-8"?>
<p:tagLst xmlns:p="http://schemas.openxmlformats.org/presentationml/2006/main">
  <p:tag name="PA" val="v3.0.0"/>
</p:tagLst>
</file>

<file path=ppt/tags/tag159.xml><?xml version="1.0" encoding="utf-8"?>
<p:tagLst xmlns:p="http://schemas.openxmlformats.org/presentationml/2006/main">
  <p:tag name="PA" val="v3.0.0"/>
</p:tagLst>
</file>

<file path=ppt/tags/tag16.xml><?xml version="1.0" encoding="utf-8"?>
<p:tagLst xmlns:p="http://schemas.openxmlformats.org/presentationml/2006/main">
  <p:tag name="PA" val="v3.0.0"/>
</p:tagLst>
</file>

<file path=ppt/tags/tag160.xml><?xml version="1.0" encoding="utf-8"?>
<p:tagLst xmlns:p="http://schemas.openxmlformats.org/presentationml/2006/main">
  <p:tag name="PA" val="v3.0.0"/>
</p:tagLst>
</file>

<file path=ppt/tags/tag161.xml><?xml version="1.0" encoding="utf-8"?>
<p:tagLst xmlns:p="http://schemas.openxmlformats.org/presentationml/2006/main">
  <p:tag name="PA" val="v3.0.0"/>
</p:tagLst>
</file>

<file path=ppt/tags/tag162.xml><?xml version="1.0" encoding="utf-8"?>
<p:tagLst xmlns:p="http://schemas.openxmlformats.org/presentationml/2006/main">
  <p:tag name="PA" val="v3.0.0"/>
</p:tagLst>
</file>

<file path=ppt/tags/tag163.xml><?xml version="1.0" encoding="utf-8"?>
<p:tagLst xmlns:p="http://schemas.openxmlformats.org/presentationml/2006/main">
  <p:tag name="PA" val="v3.0.0"/>
</p:tagLst>
</file>

<file path=ppt/tags/tag164.xml><?xml version="1.0" encoding="utf-8"?>
<p:tagLst xmlns:p="http://schemas.openxmlformats.org/presentationml/2006/main">
  <p:tag name="PA" val="v3.0.0"/>
</p:tagLst>
</file>

<file path=ppt/tags/tag165.xml><?xml version="1.0" encoding="utf-8"?>
<p:tagLst xmlns:p="http://schemas.openxmlformats.org/presentationml/2006/main">
  <p:tag name="PA" val="v3.0.0"/>
</p:tagLst>
</file>

<file path=ppt/tags/tag166.xml><?xml version="1.0" encoding="utf-8"?>
<p:tagLst xmlns:p="http://schemas.openxmlformats.org/presentationml/2006/main">
  <p:tag name="PA" val="v3.0.0"/>
</p:tagLst>
</file>

<file path=ppt/tags/tag167.xml><?xml version="1.0" encoding="utf-8"?>
<p:tagLst xmlns:p="http://schemas.openxmlformats.org/presentationml/2006/main">
  <p:tag name="PA" val="v3.0.0"/>
</p:tagLst>
</file>

<file path=ppt/tags/tag168.xml><?xml version="1.0" encoding="utf-8"?>
<p:tagLst xmlns:p="http://schemas.openxmlformats.org/presentationml/2006/main">
  <p:tag name="PA" val="v3.0.0"/>
</p:tagLst>
</file>

<file path=ppt/tags/tag169.xml><?xml version="1.0" encoding="utf-8"?>
<p:tagLst xmlns:p="http://schemas.openxmlformats.org/presentationml/2006/main">
  <p:tag name="PA" val="v3.0.0"/>
</p:tagLst>
</file>

<file path=ppt/tags/tag17.xml><?xml version="1.0" encoding="utf-8"?>
<p:tagLst xmlns:p="http://schemas.openxmlformats.org/presentationml/2006/main">
  <p:tag name="PA" val="v3.0.0"/>
</p:tagLst>
</file>

<file path=ppt/tags/tag170.xml><?xml version="1.0" encoding="utf-8"?>
<p:tagLst xmlns:p="http://schemas.openxmlformats.org/presentationml/2006/main">
  <p:tag name="PA" val="v3.0.0"/>
</p:tagLst>
</file>

<file path=ppt/tags/tag171.xml><?xml version="1.0" encoding="utf-8"?>
<p:tagLst xmlns:p="http://schemas.openxmlformats.org/presentationml/2006/main">
  <p:tag name="PA" val="v3.0.0"/>
</p:tagLst>
</file>

<file path=ppt/tags/tag18.xml><?xml version="1.0" encoding="utf-8"?>
<p:tagLst xmlns:p="http://schemas.openxmlformats.org/presentationml/2006/main">
  <p:tag name="PA" val="v3.0.0"/>
</p:tagLst>
</file>

<file path=ppt/tags/tag19.xml><?xml version="1.0" encoding="utf-8"?>
<p:tagLst xmlns:p="http://schemas.openxmlformats.org/presentationml/2006/main">
  <p:tag name="PA" val="v3.0.0"/>
</p:tagLst>
</file>

<file path=ppt/tags/tag2.xml><?xml version="1.0" encoding="utf-8"?>
<p:tagLst xmlns:p="http://schemas.openxmlformats.org/presentationml/2006/main">
  <p:tag name="PA" val="v3.0.0"/>
</p:tagLst>
</file>

<file path=ppt/tags/tag20.xml><?xml version="1.0" encoding="utf-8"?>
<p:tagLst xmlns:p="http://schemas.openxmlformats.org/presentationml/2006/main">
  <p:tag name="PA" val="v3.0.0"/>
</p:tagLst>
</file>

<file path=ppt/tags/tag21.xml><?xml version="1.0" encoding="utf-8"?>
<p:tagLst xmlns:p="http://schemas.openxmlformats.org/presentationml/2006/main">
  <p:tag name="PA" val="v3.0.0"/>
</p:tagLst>
</file>

<file path=ppt/tags/tag22.xml><?xml version="1.0" encoding="utf-8"?>
<p:tagLst xmlns:p="http://schemas.openxmlformats.org/presentationml/2006/main">
  <p:tag name="PA" val="v3.0.0"/>
</p:tagLst>
</file>

<file path=ppt/tags/tag23.xml><?xml version="1.0" encoding="utf-8"?>
<p:tagLst xmlns:p="http://schemas.openxmlformats.org/presentationml/2006/main">
  <p:tag name="PA" val="v3.0.0"/>
</p:tagLst>
</file>

<file path=ppt/tags/tag24.xml><?xml version="1.0" encoding="utf-8"?>
<p:tagLst xmlns:p="http://schemas.openxmlformats.org/presentationml/2006/main">
  <p:tag name="PA" val="v3.0.0"/>
</p:tagLst>
</file>

<file path=ppt/tags/tag25.xml><?xml version="1.0" encoding="utf-8"?>
<p:tagLst xmlns:p="http://schemas.openxmlformats.org/presentationml/2006/main">
  <p:tag name="PA" val="v3.0.0"/>
</p:tagLst>
</file>

<file path=ppt/tags/tag26.xml><?xml version="1.0" encoding="utf-8"?>
<p:tagLst xmlns:p="http://schemas.openxmlformats.org/presentationml/2006/main">
  <p:tag name="PA" val="v3.0.0"/>
</p:tagLst>
</file>

<file path=ppt/tags/tag27.xml><?xml version="1.0" encoding="utf-8"?>
<p:tagLst xmlns:p="http://schemas.openxmlformats.org/presentationml/2006/main">
  <p:tag name="PA" val="v3.0.0"/>
</p:tagLst>
</file>

<file path=ppt/tags/tag28.xml><?xml version="1.0" encoding="utf-8"?>
<p:tagLst xmlns:p="http://schemas.openxmlformats.org/presentationml/2006/main">
  <p:tag name="PA" val="v3.0.0"/>
</p:tagLst>
</file>

<file path=ppt/tags/tag29.xml><?xml version="1.0" encoding="utf-8"?>
<p:tagLst xmlns:p="http://schemas.openxmlformats.org/presentationml/2006/main">
  <p:tag name="PA" val="v3.0.0"/>
</p:tagLst>
</file>

<file path=ppt/tags/tag3.xml><?xml version="1.0" encoding="utf-8"?>
<p:tagLst xmlns:p="http://schemas.openxmlformats.org/presentationml/2006/main">
  <p:tag name="PA" val="v3.0.0"/>
</p:tagLst>
</file>

<file path=ppt/tags/tag30.xml><?xml version="1.0" encoding="utf-8"?>
<p:tagLst xmlns:p="http://schemas.openxmlformats.org/presentationml/2006/main">
  <p:tag name="PA" val="v3.0.0"/>
</p:tagLst>
</file>

<file path=ppt/tags/tag31.xml><?xml version="1.0" encoding="utf-8"?>
<p:tagLst xmlns:p="http://schemas.openxmlformats.org/presentationml/2006/main">
  <p:tag name="PA" val="v3.0.0"/>
</p:tagLst>
</file>

<file path=ppt/tags/tag32.xml><?xml version="1.0" encoding="utf-8"?>
<p:tagLst xmlns:p="http://schemas.openxmlformats.org/presentationml/2006/main">
  <p:tag name="PA" val="v3.0.0"/>
</p:tagLst>
</file>

<file path=ppt/tags/tag33.xml><?xml version="1.0" encoding="utf-8"?>
<p:tagLst xmlns:p="http://schemas.openxmlformats.org/presentationml/2006/main">
  <p:tag name="PA" val="v3.0.0"/>
</p:tagLst>
</file>

<file path=ppt/tags/tag34.xml><?xml version="1.0" encoding="utf-8"?>
<p:tagLst xmlns:p="http://schemas.openxmlformats.org/presentationml/2006/main">
  <p:tag name="PA" val="v3.0.0"/>
</p:tagLst>
</file>

<file path=ppt/tags/tag35.xml><?xml version="1.0" encoding="utf-8"?>
<p:tagLst xmlns:p="http://schemas.openxmlformats.org/presentationml/2006/main">
  <p:tag name="PA" val="v3.0.0"/>
</p:tagLst>
</file>

<file path=ppt/tags/tag36.xml><?xml version="1.0" encoding="utf-8"?>
<p:tagLst xmlns:p="http://schemas.openxmlformats.org/presentationml/2006/main">
  <p:tag name="PA" val="v3.0.0"/>
</p:tagLst>
</file>

<file path=ppt/tags/tag37.xml><?xml version="1.0" encoding="utf-8"?>
<p:tagLst xmlns:p="http://schemas.openxmlformats.org/presentationml/2006/main">
  <p:tag name="PA" val="v3.0.0"/>
</p:tagLst>
</file>

<file path=ppt/tags/tag38.xml><?xml version="1.0" encoding="utf-8"?>
<p:tagLst xmlns:p="http://schemas.openxmlformats.org/presentationml/2006/main">
  <p:tag name="PA" val="v3.0.0"/>
</p:tagLst>
</file>

<file path=ppt/tags/tag39.xml><?xml version="1.0" encoding="utf-8"?>
<p:tagLst xmlns:p="http://schemas.openxmlformats.org/presentationml/2006/main">
  <p:tag name="PA" val="v3.0.0"/>
</p:tagLst>
</file>

<file path=ppt/tags/tag4.xml><?xml version="1.0" encoding="utf-8"?>
<p:tagLst xmlns:p="http://schemas.openxmlformats.org/presentationml/2006/main">
  <p:tag name="PA" val="v3.0.0"/>
</p:tagLst>
</file>

<file path=ppt/tags/tag40.xml><?xml version="1.0" encoding="utf-8"?>
<p:tagLst xmlns:p="http://schemas.openxmlformats.org/presentationml/2006/main">
  <p:tag name="PA" val="v3.0.0"/>
</p:tagLst>
</file>

<file path=ppt/tags/tag41.xml><?xml version="1.0" encoding="utf-8"?>
<p:tagLst xmlns:p="http://schemas.openxmlformats.org/presentationml/2006/main">
  <p:tag name="PA" val="v3.0.0"/>
</p:tagLst>
</file>

<file path=ppt/tags/tag42.xml><?xml version="1.0" encoding="utf-8"?>
<p:tagLst xmlns:p="http://schemas.openxmlformats.org/presentationml/2006/main">
  <p:tag name="PA" val="v3.0.0"/>
</p:tagLst>
</file>

<file path=ppt/tags/tag43.xml><?xml version="1.0" encoding="utf-8"?>
<p:tagLst xmlns:p="http://schemas.openxmlformats.org/presentationml/2006/main">
  <p:tag name="KSO_WM_UNIT_PLACING_PICTURE_USER_VIEWPORT" val="{&quot;height&quot;:4987,&quot;width&quot;:9393}"/>
</p:tagLst>
</file>

<file path=ppt/tags/tag44.xml><?xml version="1.0" encoding="utf-8"?>
<p:tagLst xmlns:p="http://schemas.openxmlformats.org/presentationml/2006/main">
  <p:tag name="KSO_WM_UNIT_PLACING_PICTURE_USER_VIEWPORT" val="{&quot;height&quot;:3825,&quot;width&quot;:6165}"/>
</p:tagLst>
</file>

<file path=ppt/tags/tag45.xml><?xml version="1.0" encoding="utf-8"?>
<p:tagLst xmlns:p="http://schemas.openxmlformats.org/presentationml/2006/main">
  <p:tag name="PA" val="v3.0.0"/>
</p:tagLst>
</file>

<file path=ppt/tags/tag46.xml><?xml version="1.0" encoding="utf-8"?>
<p:tagLst xmlns:p="http://schemas.openxmlformats.org/presentationml/2006/main">
  <p:tag name="PA" val="v3.0.0"/>
</p:tagLst>
</file>

<file path=ppt/tags/tag47.xml><?xml version="1.0" encoding="utf-8"?>
<p:tagLst xmlns:p="http://schemas.openxmlformats.org/presentationml/2006/main">
  <p:tag name="PA" val="v3.0.0"/>
</p:tagLst>
</file>

<file path=ppt/tags/tag48.xml><?xml version="1.0" encoding="utf-8"?>
<p:tagLst xmlns:p="http://schemas.openxmlformats.org/presentationml/2006/main">
  <p:tag name="PA" val="v3.0.0"/>
</p:tagLst>
</file>

<file path=ppt/tags/tag49.xml><?xml version="1.0" encoding="utf-8"?>
<p:tagLst xmlns:p="http://schemas.openxmlformats.org/presentationml/2006/main">
  <p:tag name="PA" val="v3.0.0"/>
</p:tagLst>
</file>

<file path=ppt/tags/tag5.xml><?xml version="1.0" encoding="utf-8"?>
<p:tagLst xmlns:p="http://schemas.openxmlformats.org/presentationml/2006/main">
  <p:tag name="PA" val="v3.0.0"/>
</p:tagLst>
</file>

<file path=ppt/tags/tag50.xml><?xml version="1.0" encoding="utf-8"?>
<p:tagLst xmlns:p="http://schemas.openxmlformats.org/presentationml/2006/main">
  <p:tag name="PA" val="v3.0.0"/>
</p:tagLst>
</file>

<file path=ppt/tags/tag51.xml><?xml version="1.0" encoding="utf-8"?>
<p:tagLst xmlns:p="http://schemas.openxmlformats.org/presentationml/2006/main">
  <p:tag name="PA" val="v3.0.0"/>
</p:tagLst>
</file>

<file path=ppt/tags/tag52.xml><?xml version="1.0" encoding="utf-8"?>
<p:tagLst xmlns:p="http://schemas.openxmlformats.org/presentationml/2006/main">
  <p:tag name="PA" val="v3.0.0"/>
</p:tagLst>
</file>

<file path=ppt/tags/tag53.xml><?xml version="1.0" encoding="utf-8"?>
<p:tagLst xmlns:p="http://schemas.openxmlformats.org/presentationml/2006/main">
  <p:tag name="PA" val="v3.0.0"/>
</p:tagLst>
</file>

<file path=ppt/tags/tag54.xml><?xml version="1.0" encoding="utf-8"?>
<p:tagLst xmlns:p="http://schemas.openxmlformats.org/presentationml/2006/main">
  <p:tag name="PA" val="v3.0.0"/>
</p:tagLst>
</file>

<file path=ppt/tags/tag55.xml><?xml version="1.0" encoding="utf-8"?>
<p:tagLst xmlns:p="http://schemas.openxmlformats.org/presentationml/2006/main">
  <p:tag name="PA" val="v3.0.0"/>
</p:tagLst>
</file>

<file path=ppt/tags/tag56.xml><?xml version="1.0" encoding="utf-8"?>
<p:tagLst xmlns:p="http://schemas.openxmlformats.org/presentationml/2006/main">
  <p:tag name="PA" val="v3.0.0"/>
</p:tagLst>
</file>

<file path=ppt/tags/tag57.xml><?xml version="1.0" encoding="utf-8"?>
<p:tagLst xmlns:p="http://schemas.openxmlformats.org/presentationml/2006/main">
  <p:tag name="PA" val="v3.0.0"/>
</p:tagLst>
</file>

<file path=ppt/tags/tag58.xml><?xml version="1.0" encoding="utf-8"?>
<p:tagLst xmlns:p="http://schemas.openxmlformats.org/presentationml/2006/main">
  <p:tag name="PA" val="v3.0.0"/>
</p:tagLst>
</file>

<file path=ppt/tags/tag59.xml><?xml version="1.0" encoding="utf-8"?>
<p:tagLst xmlns:p="http://schemas.openxmlformats.org/presentationml/2006/main">
  <p:tag name="PA" val="v3.0.0"/>
</p:tagLst>
</file>

<file path=ppt/tags/tag6.xml><?xml version="1.0" encoding="utf-8"?>
<p:tagLst xmlns:p="http://schemas.openxmlformats.org/presentationml/2006/main">
  <p:tag name="PA" val="v3.0.0"/>
</p:tagLst>
</file>

<file path=ppt/tags/tag60.xml><?xml version="1.0" encoding="utf-8"?>
<p:tagLst xmlns:p="http://schemas.openxmlformats.org/presentationml/2006/main">
  <p:tag name="PA" val="v3.0.0"/>
</p:tagLst>
</file>

<file path=ppt/tags/tag61.xml><?xml version="1.0" encoding="utf-8"?>
<p:tagLst xmlns:p="http://schemas.openxmlformats.org/presentationml/2006/main">
  <p:tag name="PA" val="v3.0.0"/>
</p:tagLst>
</file>

<file path=ppt/tags/tag62.xml><?xml version="1.0" encoding="utf-8"?>
<p:tagLst xmlns:p="http://schemas.openxmlformats.org/presentationml/2006/main">
  <p:tag name="PA" val="v3.0.0"/>
</p:tagLst>
</file>

<file path=ppt/tags/tag63.xml><?xml version="1.0" encoding="utf-8"?>
<p:tagLst xmlns:p="http://schemas.openxmlformats.org/presentationml/2006/main">
  <p:tag name="PA" val="v3.0.0"/>
</p:tagLst>
</file>

<file path=ppt/tags/tag64.xml><?xml version="1.0" encoding="utf-8"?>
<p:tagLst xmlns:p="http://schemas.openxmlformats.org/presentationml/2006/main">
  <p:tag name="PA" val="v3.0.0"/>
</p:tagLst>
</file>

<file path=ppt/tags/tag65.xml><?xml version="1.0" encoding="utf-8"?>
<p:tagLst xmlns:p="http://schemas.openxmlformats.org/presentationml/2006/main">
  <p:tag name="PA" val="v3.0.0"/>
</p:tagLst>
</file>

<file path=ppt/tags/tag66.xml><?xml version="1.0" encoding="utf-8"?>
<p:tagLst xmlns:p="http://schemas.openxmlformats.org/presentationml/2006/main">
  <p:tag name="PA" val="v3.0.0"/>
</p:tagLst>
</file>

<file path=ppt/tags/tag67.xml><?xml version="1.0" encoding="utf-8"?>
<p:tagLst xmlns:p="http://schemas.openxmlformats.org/presentationml/2006/main">
  <p:tag name="PA" val="v3.0.0"/>
</p:tagLst>
</file>

<file path=ppt/tags/tag68.xml><?xml version="1.0" encoding="utf-8"?>
<p:tagLst xmlns:p="http://schemas.openxmlformats.org/presentationml/2006/main">
  <p:tag name="PA" val="v3.0.0"/>
</p:tagLst>
</file>

<file path=ppt/tags/tag69.xml><?xml version="1.0" encoding="utf-8"?>
<p:tagLst xmlns:p="http://schemas.openxmlformats.org/presentationml/2006/main">
  <p:tag name="PA" val="v3.0.0"/>
</p:tagLst>
</file>

<file path=ppt/tags/tag7.xml><?xml version="1.0" encoding="utf-8"?>
<p:tagLst xmlns:p="http://schemas.openxmlformats.org/presentationml/2006/main">
  <p:tag name="PA" val="v3.0.0"/>
</p:tagLst>
</file>

<file path=ppt/tags/tag70.xml><?xml version="1.0" encoding="utf-8"?>
<p:tagLst xmlns:p="http://schemas.openxmlformats.org/presentationml/2006/main">
  <p:tag name="PA" val="v3.0.0"/>
</p:tagLst>
</file>

<file path=ppt/tags/tag71.xml><?xml version="1.0" encoding="utf-8"?>
<p:tagLst xmlns:p="http://schemas.openxmlformats.org/presentationml/2006/main">
  <p:tag name="PA" val="v3.0.0"/>
</p:tagLst>
</file>

<file path=ppt/tags/tag72.xml><?xml version="1.0" encoding="utf-8"?>
<p:tagLst xmlns:p="http://schemas.openxmlformats.org/presentationml/2006/main">
  <p:tag name="PA" val="v3.0.0"/>
</p:tagLst>
</file>

<file path=ppt/tags/tag73.xml><?xml version="1.0" encoding="utf-8"?>
<p:tagLst xmlns:p="http://schemas.openxmlformats.org/presentationml/2006/main">
  <p:tag name="PA" val="v3.0.0"/>
</p:tagLst>
</file>

<file path=ppt/tags/tag74.xml><?xml version="1.0" encoding="utf-8"?>
<p:tagLst xmlns:p="http://schemas.openxmlformats.org/presentationml/2006/main">
  <p:tag name="PA" val="v3.0.0"/>
</p:tagLst>
</file>

<file path=ppt/tags/tag75.xml><?xml version="1.0" encoding="utf-8"?>
<p:tagLst xmlns:p="http://schemas.openxmlformats.org/presentationml/2006/main">
  <p:tag name="PA" val="v3.0.0"/>
</p:tagLst>
</file>

<file path=ppt/tags/tag76.xml><?xml version="1.0" encoding="utf-8"?>
<p:tagLst xmlns:p="http://schemas.openxmlformats.org/presentationml/2006/main">
  <p:tag name="PA" val="v3.0.0"/>
</p:tagLst>
</file>

<file path=ppt/tags/tag77.xml><?xml version="1.0" encoding="utf-8"?>
<p:tagLst xmlns:p="http://schemas.openxmlformats.org/presentationml/2006/main">
  <p:tag name="PA" val="v3.0.0"/>
</p:tagLst>
</file>

<file path=ppt/tags/tag78.xml><?xml version="1.0" encoding="utf-8"?>
<p:tagLst xmlns:p="http://schemas.openxmlformats.org/presentationml/2006/main">
  <p:tag name="PA" val="v3.0.0"/>
</p:tagLst>
</file>

<file path=ppt/tags/tag79.xml><?xml version="1.0" encoding="utf-8"?>
<p:tagLst xmlns:p="http://schemas.openxmlformats.org/presentationml/2006/main">
  <p:tag name="PA" val="v3.0.0"/>
</p:tagLst>
</file>

<file path=ppt/tags/tag8.xml><?xml version="1.0" encoding="utf-8"?>
<p:tagLst xmlns:p="http://schemas.openxmlformats.org/presentationml/2006/main">
  <p:tag name="PA" val="v3.0.0"/>
</p:tagLst>
</file>

<file path=ppt/tags/tag80.xml><?xml version="1.0" encoding="utf-8"?>
<p:tagLst xmlns:p="http://schemas.openxmlformats.org/presentationml/2006/main">
  <p:tag name="PA" val="v3.0.0"/>
</p:tagLst>
</file>

<file path=ppt/tags/tag81.xml><?xml version="1.0" encoding="utf-8"?>
<p:tagLst xmlns:p="http://schemas.openxmlformats.org/presentationml/2006/main">
  <p:tag name="PA" val="v3.0.0"/>
</p:tagLst>
</file>

<file path=ppt/tags/tag82.xml><?xml version="1.0" encoding="utf-8"?>
<p:tagLst xmlns:p="http://schemas.openxmlformats.org/presentationml/2006/main">
  <p:tag name="PA" val="v3.0.0"/>
</p:tagLst>
</file>

<file path=ppt/tags/tag83.xml><?xml version="1.0" encoding="utf-8"?>
<p:tagLst xmlns:p="http://schemas.openxmlformats.org/presentationml/2006/main">
  <p:tag name="PA" val="v3.0.0"/>
</p:tagLst>
</file>

<file path=ppt/tags/tag84.xml><?xml version="1.0" encoding="utf-8"?>
<p:tagLst xmlns:p="http://schemas.openxmlformats.org/presentationml/2006/main">
  <p:tag name="PA" val="v3.0.0"/>
</p:tagLst>
</file>

<file path=ppt/tags/tag85.xml><?xml version="1.0" encoding="utf-8"?>
<p:tagLst xmlns:p="http://schemas.openxmlformats.org/presentationml/2006/main">
  <p:tag name="PA" val="v3.0.0"/>
</p:tagLst>
</file>

<file path=ppt/tags/tag86.xml><?xml version="1.0" encoding="utf-8"?>
<p:tagLst xmlns:p="http://schemas.openxmlformats.org/presentationml/2006/main">
  <p:tag name="PA" val="v3.0.0"/>
</p:tagLst>
</file>

<file path=ppt/tags/tag87.xml><?xml version="1.0" encoding="utf-8"?>
<p:tagLst xmlns:p="http://schemas.openxmlformats.org/presentationml/2006/main">
  <p:tag name="PA" val="v3.0.0"/>
</p:tagLst>
</file>

<file path=ppt/tags/tag88.xml><?xml version="1.0" encoding="utf-8"?>
<p:tagLst xmlns:p="http://schemas.openxmlformats.org/presentationml/2006/main">
  <p:tag name="PA" val="v3.0.0"/>
</p:tagLst>
</file>

<file path=ppt/tags/tag89.xml><?xml version="1.0" encoding="utf-8"?>
<p:tagLst xmlns:p="http://schemas.openxmlformats.org/presentationml/2006/main">
  <p:tag name="PA" val="v3.0.0"/>
</p:tagLst>
</file>

<file path=ppt/tags/tag9.xml><?xml version="1.0" encoding="utf-8"?>
<p:tagLst xmlns:p="http://schemas.openxmlformats.org/presentationml/2006/main">
  <p:tag name="PA" val="v3.0.0"/>
</p:tagLst>
</file>

<file path=ppt/tags/tag90.xml><?xml version="1.0" encoding="utf-8"?>
<p:tagLst xmlns:p="http://schemas.openxmlformats.org/presentationml/2006/main">
  <p:tag name="PA" val="v3.0.0"/>
</p:tagLst>
</file>

<file path=ppt/tags/tag91.xml><?xml version="1.0" encoding="utf-8"?>
<p:tagLst xmlns:p="http://schemas.openxmlformats.org/presentationml/2006/main">
  <p:tag name="PA" val="v3.0.0"/>
</p:tagLst>
</file>

<file path=ppt/tags/tag92.xml><?xml version="1.0" encoding="utf-8"?>
<p:tagLst xmlns:p="http://schemas.openxmlformats.org/presentationml/2006/main">
  <p:tag name="PA" val="v3.0.0"/>
</p:tagLst>
</file>

<file path=ppt/tags/tag93.xml><?xml version="1.0" encoding="utf-8"?>
<p:tagLst xmlns:p="http://schemas.openxmlformats.org/presentationml/2006/main">
  <p:tag name="PA" val="v3.0.0"/>
</p:tagLst>
</file>

<file path=ppt/tags/tag94.xml><?xml version="1.0" encoding="utf-8"?>
<p:tagLst xmlns:p="http://schemas.openxmlformats.org/presentationml/2006/main">
  <p:tag name="PA" val="v3.0.0"/>
</p:tagLst>
</file>

<file path=ppt/tags/tag95.xml><?xml version="1.0" encoding="utf-8"?>
<p:tagLst xmlns:p="http://schemas.openxmlformats.org/presentationml/2006/main">
  <p:tag name="PA" val="v3.0.0"/>
</p:tagLst>
</file>

<file path=ppt/tags/tag96.xml><?xml version="1.0" encoding="utf-8"?>
<p:tagLst xmlns:p="http://schemas.openxmlformats.org/presentationml/2006/main">
  <p:tag name="PA" val="v3.0.0"/>
</p:tagLst>
</file>

<file path=ppt/tags/tag97.xml><?xml version="1.0" encoding="utf-8"?>
<p:tagLst xmlns:p="http://schemas.openxmlformats.org/presentationml/2006/main">
  <p:tag name="PA" val="v3.0.0"/>
</p:tagLst>
</file>

<file path=ppt/tags/tag98.xml><?xml version="1.0" encoding="utf-8"?>
<p:tagLst xmlns:p="http://schemas.openxmlformats.org/presentationml/2006/main">
  <p:tag name="PA" val="v3.0.0"/>
</p:tagLst>
</file>

<file path=ppt/tags/tag99.xml><?xml version="1.0" encoding="utf-8"?>
<p:tagLst xmlns:p="http://schemas.openxmlformats.org/presentationml/2006/main">
  <p:tag name="PA" val="v3.0.0"/>
</p:tagLst>
</file>

<file path=ppt/theme/theme1.xml><?xml version="1.0" encoding="utf-8"?>
<a:theme xmlns:a="http://schemas.openxmlformats.org/drawingml/2006/main" name="Office 主题​​">
  <a:themeElements>
    <a:clrScheme name="自定义 1">
      <a:dk1>
        <a:srgbClr val="333333"/>
      </a:dk1>
      <a:lt1>
        <a:srgbClr val="FFFFFF"/>
      </a:lt1>
      <a:dk2>
        <a:srgbClr val="333333"/>
      </a:dk2>
      <a:lt2>
        <a:srgbClr val="FFFFFF"/>
      </a:lt2>
      <a:accent1>
        <a:srgbClr val="F9E7E3"/>
      </a:accent1>
      <a:accent2>
        <a:srgbClr val="F1CFCD"/>
      </a:accent2>
      <a:accent3>
        <a:srgbClr val="E5AAA4"/>
      </a:accent3>
      <a:accent4>
        <a:srgbClr val="9B7F7B"/>
      </a:accent4>
      <a:accent5>
        <a:srgbClr val="756359"/>
      </a:accent5>
      <a:accent6>
        <a:srgbClr val="ABA8A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19745</Words>
  <Application>WPS 演示</Application>
  <PresentationFormat>全屏显示(16:9)</PresentationFormat>
  <Paragraphs>407</Paragraphs>
  <Slides>33</Slides>
  <Notes>28</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Arial</vt:lpstr>
      <vt:lpstr>宋体</vt:lpstr>
      <vt:lpstr>Wingdings</vt:lpstr>
      <vt:lpstr>微软雅黑 Light</vt:lpstr>
      <vt:lpstr>Times New Roman</vt:lpstr>
      <vt:lpstr>华文中宋</vt:lpstr>
      <vt:lpstr>Calibri</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CHENYING0907</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CHENYING0907</dc:title>
  <dc:creator>CHENYING0907</dc:creator>
  <cp:lastModifiedBy>编号89756</cp:lastModifiedBy>
  <cp:revision>48</cp:revision>
  <dcterms:created xsi:type="dcterms:W3CDTF">2016-04-19T02:45:00Z</dcterms:created>
  <dcterms:modified xsi:type="dcterms:W3CDTF">2021-03-14T09:50:55Z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